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Nunito"/>
      <p:regular r:id="rId27"/>
      <p:bold r:id="rId28"/>
      <p:italic r:id="rId29"/>
      <p:boldItalic r:id="rId30"/>
    </p:embeddedFont>
    <p:embeddedFont>
      <p:font typeface="Arvo"/>
      <p:regular r:id="rId31"/>
      <p:bold r:id="rId32"/>
      <p:italic r:id="rId33"/>
      <p:boldItalic r:id="rId34"/>
    </p:embeddedFont>
    <p:embeddedFont>
      <p:font typeface="Helvetica Neue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Nunito-bold.fntdata"/><Relationship Id="rId27" Type="http://schemas.openxmlformats.org/officeDocument/2006/relationships/font" Target="fonts/Nuni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Nuni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rvo-regular.fntdata"/><Relationship Id="rId30" Type="http://schemas.openxmlformats.org/officeDocument/2006/relationships/font" Target="fonts/Nunito-boldItalic.fntdata"/><Relationship Id="rId11" Type="http://schemas.openxmlformats.org/officeDocument/2006/relationships/slide" Target="slides/slide7.xml"/><Relationship Id="rId33" Type="http://schemas.openxmlformats.org/officeDocument/2006/relationships/font" Target="fonts/Arvo-italic.fntdata"/><Relationship Id="rId10" Type="http://schemas.openxmlformats.org/officeDocument/2006/relationships/slide" Target="slides/slide6.xml"/><Relationship Id="rId32" Type="http://schemas.openxmlformats.org/officeDocument/2006/relationships/font" Target="fonts/Arvo-bold.fntdata"/><Relationship Id="rId13" Type="http://schemas.openxmlformats.org/officeDocument/2006/relationships/slide" Target="slides/slide9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8.xml"/><Relationship Id="rId34" Type="http://schemas.openxmlformats.org/officeDocument/2006/relationships/font" Target="fonts/Arvo-boldItalic.fntdata"/><Relationship Id="rId15" Type="http://schemas.openxmlformats.org/officeDocument/2006/relationships/slide" Target="slides/slide11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10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HelveticaNeue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ddbd9df0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ddbd9df0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d9f9ed1d9_3_3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11d9f9ed1d9_3_3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Connecting Health Communities (‘CHC’) is one of our three flagship programmes, focused on supporting the role and participation of local voluntary organisations and people with lived experience in cross-sector health and care partnerships. CHC builds on 15 years’ work on cross-sector partnership working.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we do?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/>
              <a:t>We bring together local NHS structures like Integrated Care Systems (ICS) and Primary Care Networks (PCNs), the voluntary sector, communities facing health inequalities and local authority/ public health to work together on shared concerns.</a:t>
            </a:r>
            <a:endParaRPr/>
          </a:p>
          <a:p>
            <a:pPr indent="-1524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/>
              <a:t>Why health inequalities? Covid-19 highlighted the vulnerability and challenges experienced by groups experiencing racial injustice, those living in deprived areas, and people working in lower-paid professions.</a:t>
            </a:r>
            <a:endParaRPr/>
          </a:p>
          <a:p>
            <a:pPr indent="-1524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/>
              <a:t>How are we doing this? Our local area work is shaped and driven by steering groups with cross-sector representation, feeding into wider partnership sessions that bring together cross-sector stakeholders with local residents and community-based organisation to discuss and finalise ideas, and get actions going AND next slide please…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11d9f9ed1d9_3_3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d9f9ed1d9_3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1d9f9ed1d9_3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d9f9ed1d9_3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1d9f9ed1d9_3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1d9f9ed1d9_3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1d9f9ed1d9_3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e119b718a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11e119b718a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1e119b718a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1e119b718a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11e119b718a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11e119b718a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e119b718a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1e119b718a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e119b718a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11e119b718a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11e119b718a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e173fa5b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e173fa5b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d9f9ed1d9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d9f9ed1d9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e83555b7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e83555b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d9f9ed1d9_3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11d9f9ed1d9_3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d9f9ed1d9_3_1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11d9f9ed1d9_3_1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d9f9ed1d9_3_2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1d9f9ed1d9_3_2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d9f9ed1d9_3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1d9f9ed1d9_3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d9f9ed1d9_3_3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11d9f9ed1d9_3_3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>
              <a:solidFill>
                <a:srgbClr val="2550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1d9f9ed1d9_3_3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reaker2">
  <p:cSld name="3_Breaker2">
    <p:bg>
      <p:bgPr>
        <a:solidFill>
          <a:schemeClr val="accen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4"/>
          <p:cNvGrpSpPr/>
          <p:nvPr/>
        </p:nvGrpSpPr>
        <p:grpSpPr>
          <a:xfrm>
            <a:off x="4241108" y="1455276"/>
            <a:ext cx="4902359" cy="3147334"/>
            <a:chOff x="4196075" y="2284113"/>
            <a:chExt cx="4002906" cy="3426602"/>
          </a:xfrm>
        </p:grpSpPr>
        <p:sp>
          <p:nvSpPr>
            <p:cNvPr id="58" name="Google Shape;58;p14"/>
            <p:cNvSpPr/>
            <p:nvPr/>
          </p:nvSpPr>
          <p:spPr>
            <a:xfrm rot="-5400000">
              <a:off x="4196081" y="2284115"/>
              <a:ext cx="3426600" cy="34266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635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" name="Google Shape;59;p14"/>
            <p:cNvCxnSpPr>
              <a:stCxn id="58" idx="2"/>
            </p:cNvCxnSpPr>
            <p:nvPr/>
          </p:nvCxnSpPr>
          <p:spPr>
            <a:xfrm>
              <a:off x="5909381" y="2284115"/>
              <a:ext cx="2289600" cy="0"/>
            </a:xfrm>
            <a:prstGeom prst="straightConnector1">
              <a:avLst/>
            </a:prstGeom>
            <a:noFill/>
            <a:ln cap="flat" cmpd="sng" w="635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0" name="Google Shape;60;p14"/>
            <p:cNvSpPr/>
            <p:nvPr/>
          </p:nvSpPr>
          <p:spPr>
            <a:xfrm rot="10800000">
              <a:off x="4196075" y="2284113"/>
              <a:ext cx="3426600" cy="34266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635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" name="Google Shape;61;p14"/>
            <p:cNvCxnSpPr/>
            <p:nvPr/>
          </p:nvCxnSpPr>
          <p:spPr>
            <a:xfrm>
              <a:off x="5909378" y="5708041"/>
              <a:ext cx="2289600" cy="0"/>
            </a:xfrm>
            <a:prstGeom prst="straightConnector1">
              <a:avLst/>
            </a:prstGeom>
            <a:noFill/>
            <a:ln cap="flat" cmpd="sng" w="635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2" name="Google Shape;62;p14"/>
          <p:cNvSpPr/>
          <p:nvPr/>
        </p:nvSpPr>
        <p:spPr>
          <a:xfrm rot="10800000">
            <a:off x="-408" y="-3428"/>
            <a:ext cx="5493158" cy="3429610"/>
          </a:xfrm>
          <a:custGeom>
            <a:rect b="b" l="l" r="r" t="t"/>
            <a:pathLst>
              <a:path extrusionOk="0" h="2943871" w="2846196">
                <a:moveTo>
                  <a:pt x="185657" y="951464"/>
                </a:moveTo>
                <a:lnTo>
                  <a:pt x="2766544" y="3353"/>
                </a:lnTo>
                <a:cubicBezTo>
                  <a:pt x="2839110" y="-13925"/>
                  <a:pt x="2846196" y="39014"/>
                  <a:pt x="2846196" y="83005"/>
                </a:cubicBezTo>
                <a:lnTo>
                  <a:pt x="2846196" y="2943871"/>
                </a:lnTo>
                <a:lnTo>
                  <a:pt x="2846196" y="2943871"/>
                </a:lnTo>
                <a:lnTo>
                  <a:pt x="464" y="2943871"/>
                </a:lnTo>
                <a:lnTo>
                  <a:pt x="464" y="2943871"/>
                </a:lnTo>
                <a:cubicBezTo>
                  <a:pt x="3673" y="2404135"/>
                  <a:pt x="-2218" y="2069783"/>
                  <a:pt x="991" y="1530047"/>
                </a:cubicBezTo>
                <a:cubicBezTo>
                  <a:pt x="5541" y="1049328"/>
                  <a:pt x="-31206" y="1033351"/>
                  <a:pt x="185657" y="9514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719139" y="479381"/>
            <a:ext cx="3795600" cy="19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33333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Colour">
  <p:cSld name="2_TextColour">
    <p:bg>
      <p:bgPr>
        <a:solidFill>
          <a:schemeClr val="accent3">
            <a:alpha val="24710"/>
          </a:schemeClr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5"/>
          <p:cNvCxnSpPr/>
          <p:nvPr/>
        </p:nvCxnSpPr>
        <p:spPr>
          <a:xfrm>
            <a:off x="719138" y="4602956"/>
            <a:ext cx="77058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Logo&#10;&#10;Description automatically generated" id="66" name="Google Shape;6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60" y="4698724"/>
            <a:ext cx="1108057" cy="26593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719138" y="485103"/>
            <a:ext cx="77058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719138" y="1394222"/>
            <a:ext cx="77058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5555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5555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55555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EndPage">
  <p:cSld name="8_EndPage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tableware, dishware&#10;&#10;Description automatically generated" id="70" name="Google Shape;7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89850" y="4336381"/>
            <a:ext cx="1378900" cy="33093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/>
          <p:nvPr/>
        </p:nvSpPr>
        <p:spPr>
          <a:xfrm rot="10800000">
            <a:off x="718256" y="-5023"/>
            <a:ext cx="4775530" cy="3516922"/>
          </a:xfrm>
          <a:custGeom>
            <a:rect b="b" l="l" r="r" t="t"/>
            <a:pathLst>
              <a:path extrusionOk="0" h="2521091" w="2846814">
                <a:moveTo>
                  <a:pt x="186275" y="951464"/>
                </a:moveTo>
                <a:lnTo>
                  <a:pt x="2767162" y="3353"/>
                </a:lnTo>
                <a:cubicBezTo>
                  <a:pt x="2839728" y="-13925"/>
                  <a:pt x="2846814" y="39014"/>
                  <a:pt x="2846814" y="83005"/>
                </a:cubicBezTo>
                <a:lnTo>
                  <a:pt x="2841135" y="2521091"/>
                </a:lnTo>
                <a:lnTo>
                  <a:pt x="1461" y="2519284"/>
                </a:lnTo>
                <a:cubicBezTo>
                  <a:pt x="884" y="1977741"/>
                  <a:pt x="-1600" y="2069783"/>
                  <a:pt x="1609" y="1530047"/>
                </a:cubicBezTo>
                <a:cubicBezTo>
                  <a:pt x="6159" y="1049328"/>
                  <a:pt x="-30588" y="1033351"/>
                  <a:pt x="186275" y="9514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2670175" y="529829"/>
            <a:ext cx="23490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 us on Twitter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@IVAR_UK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out more</a:t>
            </a:r>
            <a:b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ivar.org.uk/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connecting-health-communities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73" name="Google Shape;7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6289" y="201684"/>
            <a:ext cx="1014692" cy="1014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74" name="Google Shape;7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779" y="1453866"/>
            <a:ext cx="945327" cy="94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Relationship Id="rId4" Type="http://schemas.openxmlformats.org/officeDocument/2006/relationships/image" Target="../media/image41.jpg"/><Relationship Id="rId5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jp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innovationunit.org/projects/health-equalities/" TargetMode="External"/><Relationship Id="rId4" Type="http://schemas.openxmlformats.org/officeDocument/2006/relationships/hyperlink" Target="https://www.ivar.org.uk/connecting-health-communities/" TargetMode="External"/><Relationship Id="rId9" Type="http://schemas.openxmlformats.org/officeDocument/2006/relationships/image" Target="../media/image38.png"/><Relationship Id="rId5" Type="http://schemas.openxmlformats.org/officeDocument/2006/relationships/hyperlink" Target="https://www.ivar.org.uk/connecting-health-communities/" TargetMode="External"/><Relationship Id="rId6" Type="http://schemas.openxmlformats.org/officeDocument/2006/relationships/hyperlink" Target="https://www.ivar.org.uk/connecting-health-communities/" TargetMode="External"/><Relationship Id="rId7" Type="http://schemas.openxmlformats.org/officeDocument/2006/relationships/hyperlink" Target="https://www.kingsfund.org.uk/projects/healthy-communities-together" TargetMode="External"/><Relationship Id="rId8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novationunit.org/projects/health-equalities/" TargetMode="External"/><Relationship Id="rId4" Type="http://schemas.openxmlformats.org/officeDocument/2006/relationships/image" Target="../media/image24.jpg"/><Relationship Id="rId9" Type="http://schemas.openxmlformats.org/officeDocument/2006/relationships/image" Target="../media/image20.png"/><Relationship Id="rId5" Type="http://schemas.openxmlformats.org/officeDocument/2006/relationships/image" Target="../media/image33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Relationship Id="rId5" Type="http://schemas.openxmlformats.org/officeDocument/2006/relationships/image" Target="../media/image21.png"/><Relationship Id="rId6" Type="http://schemas.openxmlformats.org/officeDocument/2006/relationships/image" Target="../media/image16.png"/><Relationship Id="rId7" Type="http://schemas.openxmlformats.org/officeDocument/2006/relationships/image" Target="../media/image23.png"/><Relationship Id="rId8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>
            <a:alpha val="35200"/>
          </a:srgbClr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271100" y="884250"/>
            <a:ext cx="8624100" cy="19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39364F"/>
                </a:solidFill>
                <a:latin typeface="Avenir"/>
                <a:ea typeface="Avenir"/>
                <a:cs typeface="Avenir"/>
                <a:sym typeface="Avenir"/>
              </a:rPr>
              <a:t>Why and how Integrated Care Systems should partner with the voluntary sector to tackle health inequalities</a:t>
            </a:r>
            <a:endParaRPr b="1" sz="55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18761"/>
            <a:ext cx="9144001" cy="162472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5272800" y="194250"/>
            <a:ext cx="372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nir"/>
                <a:ea typeface="Avenir"/>
                <a:cs typeface="Avenir"/>
                <a:sym typeface="Avenir"/>
              </a:rPr>
              <a:t>12 - 2pm, 22.03.22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E3E6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idx="1" type="body"/>
          </p:nvPr>
        </p:nvSpPr>
        <p:spPr>
          <a:xfrm>
            <a:off x="719138" y="485103"/>
            <a:ext cx="77058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000"/>
              <a:buNone/>
            </a:pPr>
            <a:r>
              <a:rPr lang="en-GB">
                <a:solidFill>
                  <a:srgbClr val="255053"/>
                </a:solidFill>
              </a:rPr>
              <a:t>Connecting health communities</a:t>
            </a:r>
            <a:endParaRPr>
              <a:solidFill>
                <a:srgbClr val="255053"/>
              </a:solidFill>
            </a:endParaRPr>
          </a:p>
        </p:txBody>
      </p:sp>
      <p:grpSp>
        <p:nvGrpSpPr>
          <p:cNvPr id="209" name="Google Shape;209;p26"/>
          <p:cNvGrpSpPr/>
          <p:nvPr/>
        </p:nvGrpSpPr>
        <p:grpSpPr>
          <a:xfrm>
            <a:off x="719137" y="1155421"/>
            <a:ext cx="7705800" cy="3157077"/>
            <a:chOff x="0" y="0"/>
            <a:chExt cx="7705800" cy="4209436"/>
          </a:xfrm>
        </p:grpSpPr>
        <p:sp>
          <p:nvSpPr>
            <p:cNvPr id="210" name="Google Shape;210;p26"/>
            <p:cNvSpPr/>
            <p:nvPr/>
          </p:nvSpPr>
          <p:spPr>
            <a:xfrm>
              <a:off x="0" y="0"/>
              <a:ext cx="7705800" cy="1315500"/>
            </a:xfrm>
            <a:prstGeom prst="roundRect">
              <a:avLst>
                <a:gd fmla="val 10000" name="adj"/>
              </a:avLst>
            </a:prstGeom>
            <a:solidFill>
              <a:srgbClr val="C8E3E6"/>
            </a:solidFill>
            <a:ln cap="flat" cmpd="sng" w="12700">
              <a:solidFill>
                <a:srgbClr val="009AA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55053"/>
                </a:solidFill>
              </a:endParaRPr>
            </a:p>
          </p:txBody>
        </p:sp>
        <p:sp>
          <p:nvSpPr>
            <p:cNvPr id="211" name="Google Shape;211;p26"/>
            <p:cNvSpPr txBox="1"/>
            <p:nvPr/>
          </p:nvSpPr>
          <p:spPr>
            <a:xfrm>
              <a:off x="1672687" y="0"/>
              <a:ext cx="6033000" cy="13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b="0" i="0" lang="en-GB" sz="2200" u="none" cap="none" strike="noStrike">
                  <a:solidFill>
                    <a:srgbClr val="255053"/>
                  </a:solidFill>
                  <a:latin typeface="Arial"/>
                  <a:ea typeface="Arial"/>
                  <a:cs typeface="Arial"/>
                  <a:sym typeface="Arial"/>
                </a:rPr>
                <a:t>IVAR provides a </a:t>
              </a:r>
              <a:r>
                <a:rPr b="1" i="0" lang="en-GB" sz="2200" u="none" cap="none" strike="noStrike">
                  <a:solidFill>
                    <a:srgbClr val="255053"/>
                  </a:solidFill>
                  <a:latin typeface="Arial"/>
                  <a:ea typeface="Arial"/>
                  <a:cs typeface="Arial"/>
                  <a:sym typeface="Arial"/>
                </a:rPr>
                <a:t>facilitation support package</a:t>
              </a:r>
              <a:r>
                <a:rPr b="0" i="0" lang="en-GB" sz="2200" u="none" cap="none" strike="noStrike">
                  <a:solidFill>
                    <a:srgbClr val="255053"/>
                  </a:solidFill>
                  <a:latin typeface="Arial"/>
                  <a:ea typeface="Arial"/>
                  <a:cs typeface="Arial"/>
                  <a:sym typeface="Arial"/>
                </a:rPr>
                <a:t> to enable cross-sector partnerships across England to address health inequalities</a:t>
              </a:r>
              <a:endParaRPr b="0" i="0" sz="2200" u="none" cap="none" strike="noStrike">
                <a:solidFill>
                  <a:srgbClr val="25505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0" y="1446968"/>
              <a:ext cx="7705800" cy="1315500"/>
            </a:xfrm>
            <a:prstGeom prst="roundRect">
              <a:avLst>
                <a:gd fmla="val 10000" name="adj"/>
              </a:avLst>
            </a:prstGeom>
            <a:solidFill>
              <a:srgbClr val="C8E3E6"/>
            </a:solidFill>
            <a:ln cap="flat" cmpd="sng" w="12700">
              <a:solidFill>
                <a:srgbClr val="009AA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55053"/>
                </a:solidFill>
              </a:endParaRPr>
            </a:p>
          </p:txBody>
        </p:sp>
        <p:sp>
          <p:nvSpPr>
            <p:cNvPr id="213" name="Google Shape;213;p26"/>
            <p:cNvSpPr txBox="1"/>
            <p:nvPr/>
          </p:nvSpPr>
          <p:spPr>
            <a:xfrm>
              <a:off x="1672687" y="1446968"/>
              <a:ext cx="6033000" cy="13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b="1" i="0" lang="en-GB" sz="2200" u="none" cap="none" strike="noStrike">
                  <a:solidFill>
                    <a:srgbClr val="255053"/>
                  </a:solidFill>
                  <a:latin typeface="Arial"/>
                  <a:ea typeface="Arial"/>
                  <a:cs typeface="Arial"/>
                  <a:sym typeface="Arial"/>
                </a:rPr>
                <a:t>Focus on health inequalities: </a:t>
              </a:r>
              <a:r>
                <a:rPr b="0" i="0" lang="en-GB" sz="2200" u="none" cap="none" strike="noStrike">
                  <a:solidFill>
                    <a:srgbClr val="255053"/>
                  </a:solidFill>
                  <a:latin typeface="Arial"/>
                  <a:ea typeface="Arial"/>
                  <a:cs typeface="Arial"/>
                  <a:sym typeface="Arial"/>
                </a:rPr>
                <a:t>Covid-19 has further exposed the health inequalities that exist across the UK.</a:t>
              </a:r>
              <a:endParaRPr>
                <a:solidFill>
                  <a:srgbClr val="255053"/>
                </a:solidFill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0" y="2893936"/>
              <a:ext cx="7705800" cy="1315500"/>
            </a:xfrm>
            <a:prstGeom prst="roundRect">
              <a:avLst>
                <a:gd fmla="val 10000" name="adj"/>
              </a:avLst>
            </a:prstGeom>
            <a:solidFill>
              <a:srgbClr val="C8E3E6"/>
            </a:solidFill>
            <a:ln cap="flat" cmpd="sng" w="12700">
              <a:solidFill>
                <a:srgbClr val="009AA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55053"/>
                </a:solidFill>
              </a:endParaRPr>
            </a:p>
          </p:txBody>
        </p:sp>
        <p:sp>
          <p:nvSpPr>
            <p:cNvPr id="215" name="Google Shape;215;p26"/>
            <p:cNvSpPr txBox="1"/>
            <p:nvPr/>
          </p:nvSpPr>
          <p:spPr>
            <a:xfrm>
              <a:off x="1672687" y="2893936"/>
              <a:ext cx="6033000" cy="13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b="1" i="0" lang="en-GB" sz="2200" u="none" cap="none" strike="noStrike">
                  <a:solidFill>
                    <a:srgbClr val="255053"/>
                  </a:solidFill>
                  <a:latin typeface="Arial"/>
                  <a:ea typeface="Arial"/>
                  <a:cs typeface="Arial"/>
                  <a:sym typeface="Arial"/>
                </a:rPr>
                <a:t>Steering groups </a:t>
              </a:r>
              <a:r>
                <a:rPr b="0" i="0" lang="en-GB" sz="2200" u="none" cap="none" strike="noStrike">
                  <a:solidFill>
                    <a:srgbClr val="255053"/>
                  </a:solidFill>
                  <a:latin typeface="Arial"/>
                  <a:ea typeface="Arial"/>
                  <a:cs typeface="Arial"/>
                  <a:sym typeface="Arial"/>
                </a:rPr>
                <a:t>in areas with cross-sector representation support and lead the actions</a:t>
              </a:r>
              <a:endParaRPr b="0" i="0" sz="2200" u="none" cap="none" strike="noStrike">
                <a:solidFill>
                  <a:srgbClr val="25505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6" name="Google Shape;2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813" y="1262048"/>
            <a:ext cx="942000" cy="78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825" y="2391199"/>
            <a:ext cx="941975" cy="685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4825" y="3465700"/>
            <a:ext cx="941975" cy="702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5053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8"/>
          <p:cNvPicPr preferRelativeResize="0"/>
          <p:nvPr/>
        </p:nvPicPr>
        <p:blipFill rotWithShape="1">
          <a:blip r:embed="rId3">
            <a:alphaModFix/>
          </a:blip>
          <a:srcRect b="0" l="64734" r="0" t="0"/>
          <a:stretch/>
        </p:blipFill>
        <p:spPr>
          <a:xfrm>
            <a:off x="6725450" y="0"/>
            <a:ext cx="241855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 rotWithShape="1">
          <a:blip r:embed="rId3">
            <a:alphaModFix/>
          </a:blip>
          <a:srcRect b="0" l="0" r="36175" t="0"/>
          <a:stretch/>
        </p:blipFill>
        <p:spPr>
          <a:xfrm>
            <a:off x="908225" y="0"/>
            <a:ext cx="43770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9"/>
          <p:cNvPicPr preferRelativeResize="0"/>
          <p:nvPr/>
        </p:nvPicPr>
        <p:blipFill rotWithShape="1">
          <a:blip r:embed="rId3">
            <a:alphaModFix/>
          </a:blip>
          <a:srcRect b="0" l="70921" r="0" t="0"/>
          <a:stretch/>
        </p:blipFill>
        <p:spPr>
          <a:xfrm>
            <a:off x="7123650" y="0"/>
            <a:ext cx="20203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9"/>
          <p:cNvPicPr preferRelativeResize="0"/>
          <p:nvPr/>
        </p:nvPicPr>
        <p:blipFill rotWithShape="1">
          <a:blip r:embed="rId3">
            <a:alphaModFix/>
          </a:blip>
          <a:srcRect b="0" l="0" r="31115" t="0"/>
          <a:stretch/>
        </p:blipFill>
        <p:spPr>
          <a:xfrm>
            <a:off x="0" y="0"/>
            <a:ext cx="4724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9"/>
          <p:cNvPicPr preferRelativeResize="0"/>
          <p:nvPr/>
        </p:nvPicPr>
        <p:blipFill rotWithShape="1">
          <a:blip r:embed="rId3">
            <a:alphaModFix/>
          </a:blip>
          <a:srcRect b="19445" l="70921" r="0" t="0"/>
          <a:stretch/>
        </p:blipFill>
        <p:spPr>
          <a:xfrm>
            <a:off x="4648050" y="0"/>
            <a:ext cx="24755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0"/>
          <p:cNvSpPr/>
          <p:nvPr/>
        </p:nvSpPr>
        <p:spPr>
          <a:xfrm>
            <a:off x="0" y="2609790"/>
            <a:ext cx="9144000" cy="2533710"/>
          </a:xfrm>
          <a:custGeom>
            <a:rect b="b" l="l" r="r" t="t"/>
            <a:pathLst>
              <a:path extrusionOk="0" h="3378280" w="12192000">
                <a:moveTo>
                  <a:pt x="0" y="0"/>
                </a:moveTo>
                <a:lnTo>
                  <a:pt x="13973" y="3431"/>
                </a:lnTo>
                <a:cubicBezTo>
                  <a:pt x="48258" y="17773"/>
                  <a:pt x="68757" y="59402"/>
                  <a:pt x="86774" y="43536"/>
                </a:cubicBezTo>
                <a:cubicBezTo>
                  <a:pt x="86532" y="72023"/>
                  <a:pt x="217976" y="120568"/>
                  <a:pt x="229780" y="145557"/>
                </a:cubicBezTo>
                <a:lnTo>
                  <a:pt x="302639" y="203425"/>
                </a:lnTo>
                <a:cubicBezTo>
                  <a:pt x="312906" y="207200"/>
                  <a:pt x="342855" y="184923"/>
                  <a:pt x="348081" y="187174"/>
                </a:cubicBezTo>
                <a:lnTo>
                  <a:pt x="436950" y="184066"/>
                </a:lnTo>
                <a:lnTo>
                  <a:pt x="501693" y="233225"/>
                </a:lnTo>
                <a:lnTo>
                  <a:pt x="557201" y="312390"/>
                </a:lnTo>
                <a:cubicBezTo>
                  <a:pt x="579844" y="353675"/>
                  <a:pt x="602207" y="315301"/>
                  <a:pt x="617648" y="333897"/>
                </a:cubicBezTo>
                <a:lnTo>
                  <a:pt x="692332" y="386327"/>
                </a:lnTo>
                <a:cubicBezTo>
                  <a:pt x="715261" y="398377"/>
                  <a:pt x="770477" y="414831"/>
                  <a:pt x="802009" y="419027"/>
                </a:cubicBezTo>
                <a:cubicBezTo>
                  <a:pt x="838953" y="433876"/>
                  <a:pt x="886385" y="473956"/>
                  <a:pt x="914003" y="475419"/>
                </a:cubicBezTo>
                <a:cubicBezTo>
                  <a:pt x="923483" y="477324"/>
                  <a:pt x="931440" y="475817"/>
                  <a:pt x="938561" y="472887"/>
                </a:cubicBezTo>
                <a:lnTo>
                  <a:pt x="1035683" y="486697"/>
                </a:lnTo>
                <a:cubicBezTo>
                  <a:pt x="1035708" y="486708"/>
                  <a:pt x="1035733" y="486720"/>
                  <a:pt x="1035757" y="486731"/>
                </a:cubicBezTo>
                <a:cubicBezTo>
                  <a:pt x="1046500" y="494574"/>
                  <a:pt x="1038533" y="500311"/>
                  <a:pt x="1074336" y="494465"/>
                </a:cubicBezTo>
                <a:cubicBezTo>
                  <a:pt x="1137289" y="530436"/>
                  <a:pt x="1235340" y="545106"/>
                  <a:pt x="1285084" y="589112"/>
                </a:cubicBezTo>
                <a:cubicBezTo>
                  <a:pt x="1341251" y="608873"/>
                  <a:pt x="1367674" y="637988"/>
                  <a:pt x="1409116" y="656332"/>
                </a:cubicBezTo>
                <a:cubicBezTo>
                  <a:pt x="1471208" y="682449"/>
                  <a:pt x="1492207" y="692779"/>
                  <a:pt x="1533725" y="699179"/>
                </a:cubicBezTo>
                <a:cubicBezTo>
                  <a:pt x="1592391" y="718911"/>
                  <a:pt x="1575207" y="737633"/>
                  <a:pt x="1636242" y="741533"/>
                </a:cubicBezTo>
                <a:cubicBezTo>
                  <a:pt x="1638264" y="746130"/>
                  <a:pt x="1700806" y="766849"/>
                  <a:pt x="1704848" y="770749"/>
                </a:cubicBezTo>
                <a:lnTo>
                  <a:pt x="1718292" y="781051"/>
                </a:lnTo>
                <a:lnTo>
                  <a:pt x="1720835" y="781117"/>
                </a:lnTo>
                <a:lnTo>
                  <a:pt x="1753341" y="800301"/>
                </a:lnTo>
                <a:lnTo>
                  <a:pt x="1775454" y="815182"/>
                </a:lnTo>
                <a:lnTo>
                  <a:pt x="1781011" y="816068"/>
                </a:lnTo>
                <a:lnTo>
                  <a:pt x="1817738" y="834926"/>
                </a:lnTo>
                <a:cubicBezTo>
                  <a:pt x="1821156" y="833953"/>
                  <a:pt x="1825209" y="834074"/>
                  <a:pt x="1830702" y="836485"/>
                </a:cubicBezTo>
                <a:cubicBezTo>
                  <a:pt x="1832151" y="819591"/>
                  <a:pt x="1837883" y="832919"/>
                  <a:pt x="1853950" y="841519"/>
                </a:cubicBezTo>
                <a:cubicBezTo>
                  <a:pt x="1859780" y="817198"/>
                  <a:pt x="1899456" y="849599"/>
                  <a:pt x="1915890" y="841983"/>
                </a:cubicBezTo>
                <a:lnTo>
                  <a:pt x="1960900" y="865789"/>
                </a:lnTo>
                <a:lnTo>
                  <a:pt x="1961217" y="865662"/>
                </a:lnTo>
                <a:cubicBezTo>
                  <a:pt x="1963265" y="866017"/>
                  <a:pt x="1965977" y="867037"/>
                  <a:pt x="1969825" y="869049"/>
                </a:cubicBezTo>
                <a:lnTo>
                  <a:pt x="1975234" y="872329"/>
                </a:lnTo>
                <a:lnTo>
                  <a:pt x="1990485" y="879288"/>
                </a:lnTo>
                <a:lnTo>
                  <a:pt x="1996793" y="880361"/>
                </a:lnTo>
                <a:cubicBezTo>
                  <a:pt x="2020465" y="879540"/>
                  <a:pt x="2023446" y="845377"/>
                  <a:pt x="2055091" y="872818"/>
                </a:cubicBezTo>
                <a:cubicBezTo>
                  <a:pt x="2098055" y="882341"/>
                  <a:pt x="2125216" y="870433"/>
                  <a:pt x="2165143" y="892293"/>
                </a:cubicBezTo>
                <a:cubicBezTo>
                  <a:pt x="2205365" y="901134"/>
                  <a:pt x="2239987" y="901455"/>
                  <a:pt x="2274196" y="914768"/>
                </a:cubicBezTo>
                <a:cubicBezTo>
                  <a:pt x="2310666" y="921868"/>
                  <a:pt x="2360104" y="931320"/>
                  <a:pt x="2383986" y="934891"/>
                </a:cubicBezTo>
                <a:lnTo>
                  <a:pt x="2420278" y="933890"/>
                </a:lnTo>
                <a:lnTo>
                  <a:pt x="2426203" y="933891"/>
                </a:lnTo>
                <a:lnTo>
                  <a:pt x="2448674" y="941056"/>
                </a:lnTo>
                <a:cubicBezTo>
                  <a:pt x="2452907" y="942503"/>
                  <a:pt x="2455711" y="943098"/>
                  <a:pt x="2457640" y="943105"/>
                </a:cubicBezTo>
                <a:lnTo>
                  <a:pt x="2457852" y="942912"/>
                </a:lnTo>
                <a:lnTo>
                  <a:pt x="2466265" y="945310"/>
                </a:lnTo>
                <a:cubicBezTo>
                  <a:pt x="2480470" y="949908"/>
                  <a:pt x="2494307" y="954915"/>
                  <a:pt x="2507496" y="960111"/>
                </a:cubicBezTo>
                <a:cubicBezTo>
                  <a:pt x="2518208" y="949036"/>
                  <a:pt x="2567155" y="976345"/>
                  <a:pt x="2561127" y="949411"/>
                </a:cubicBezTo>
                <a:cubicBezTo>
                  <a:pt x="2578896" y="955660"/>
                  <a:pt x="2589900" y="968806"/>
                  <a:pt x="2583467" y="950570"/>
                </a:cubicBezTo>
                <a:cubicBezTo>
                  <a:pt x="2589300" y="952141"/>
                  <a:pt x="2592850" y="951536"/>
                  <a:pt x="2595361" y="949884"/>
                </a:cubicBezTo>
                <a:lnTo>
                  <a:pt x="2596075" y="949000"/>
                </a:lnTo>
                <a:lnTo>
                  <a:pt x="2666638" y="975095"/>
                </a:lnTo>
                <a:lnTo>
                  <a:pt x="2703393" y="989635"/>
                </a:lnTo>
                <a:lnTo>
                  <a:pt x="2705616" y="989244"/>
                </a:lnTo>
                <a:lnTo>
                  <a:pt x="2721898" y="997777"/>
                </a:lnTo>
                <a:cubicBezTo>
                  <a:pt x="2727157" y="1001198"/>
                  <a:pt x="2731840" y="1005088"/>
                  <a:pt x="2735669" y="1009612"/>
                </a:cubicBezTo>
                <a:cubicBezTo>
                  <a:pt x="2790086" y="1002732"/>
                  <a:pt x="2797958" y="1020231"/>
                  <a:pt x="2857526" y="1030627"/>
                </a:cubicBezTo>
                <a:cubicBezTo>
                  <a:pt x="2897602" y="1063034"/>
                  <a:pt x="2965720" y="1083366"/>
                  <a:pt x="3021918" y="1088093"/>
                </a:cubicBezTo>
                <a:cubicBezTo>
                  <a:pt x="3054425" y="1110664"/>
                  <a:pt x="3109014" y="1101433"/>
                  <a:pt x="3155458" y="1121618"/>
                </a:cubicBezTo>
                <a:cubicBezTo>
                  <a:pt x="3217017" y="1136576"/>
                  <a:pt x="3270135" y="1143600"/>
                  <a:pt x="3328229" y="1155903"/>
                </a:cubicBezTo>
                <a:cubicBezTo>
                  <a:pt x="3365862" y="1138978"/>
                  <a:pt x="3408797" y="1179981"/>
                  <a:pt x="3448440" y="1184343"/>
                </a:cubicBezTo>
                <a:cubicBezTo>
                  <a:pt x="3438226" y="1205566"/>
                  <a:pt x="3496361" y="1182183"/>
                  <a:pt x="3499287" y="1209472"/>
                </a:cubicBezTo>
                <a:cubicBezTo>
                  <a:pt x="3506411" y="1209402"/>
                  <a:pt x="3513215" y="1208473"/>
                  <a:pt x="3520027" y="1207338"/>
                </a:cubicBezTo>
                <a:lnTo>
                  <a:pt x="3523594" y="1206755"/>
                </a:lnTo>
                <a:lnTo>
                  <a:pt x="3538013" y="1209066"/>
                </a:lnTo>
                <a:lnTo>
                  <a:pt x="3541918" y="1203922"/>
                </a:lnTo>
                <a:cubicBezTo>
                  <a:pt x="3550592" y="1203930"/>
                  <a:pt x="3560995" y="1202529"/>
                  <a:pt x="3590082" y="1209115"/>
                </a:cubicBezTo>
                <a:cubicBezTo>
                  <a:pt x="3622244" y="1230604"/>
                  <a:pt x="3676827" y="1215544"/>
                  <a:pt x="3716445" y="1243431"/>
                </a:cubicBezTo>
                <a:cubicBezTo>
                  <a:pt x="3731486" y="1251699"/>
                  <a:pt x="3780926" y="1265146"/>
                  <a:pt x="3792028" y="1260288"/>
                </a:cubicBezTo>
                <a:cubicBezTo>
                  <a:pt x="3802696" y="1261567"/>
                  <a:pt x="3814066" y="1267606"/>
                  <a:pt x="3820707" y="1260924"/>
                </a:cubicBezTo>
                <a:cubicBezTo>
                  <a:pt x="3830836" y="1253486"/>
                  <a:pt x="3863215" y="1278527"/>
                  <a:pt x="3860784" y="1265692"/>
                </a:cubicBezTo>
                <a:lnTo>
                  <a:pt x="3997310" y="1281176"/>
                </a:lnTo>
                <a:lnTo>
                  <a:pt x="4040665" y="1291934"/>
                </a:lnTo>
                <a:lnTo>
                  <a:pt x="4046831" y="1293910"/>
                </a:lnTo>
                <a:lnTo>
                  <a:pt x="4095847" y="1316851"/>
                </a:lnTo>
                <a:cubicBezTo>
                  <a:pt x="4097518" y="1315619"/>
                  <a:pt x="4099569" y="1314612"/>
                  <a:pt x="4101945" y="1313869"/>
                </a:cubicBezTo>
                <a:lnTo>
                  <a:pt x="4119420" y="1313965"/>
                </a:lnTo>
                <a:lnTo>
                  <a:pt x="4131728" y="1322978"/>
                </a:lnTo>
                <a:lnTo>
                  <a:pt x="4193827" y="1350222"/>
                </a:lnTo>
                <a:lnTo>
                  <a:pt x="4286157" y="1385101"/>
                </a:lnTo>
                <a:lnTo>
                  <a:pt x="4298907" y="1394396"/>
                </a:lnTo>
                <a:lnTo>
                  <a:pt x="4323224" y="1403133"/>
                </a:lnTo>
                <a:lnTo>
                  <a:pt x="4404439" y="1417252"/>
                </a:lnTo>
                <a:cubicBezTo>
                  <a:pt x="4411321" y="1415560"/>
                  <a:pt x="4417679" y="1413105"/>
                  <a:pt x="4423989" y="1410448"/>
                </a:cubicBezTo>
                <a:lnTo>
                  <a:pt x="4427300" y="1409068"/>
                </a:lnTo>
                <a:lnTo>
                  <a:pt x="4441847" y="1408029"/>
                </a:lnTo>
                <a:lnTo>
                  <a:pt x="4444331" y="1402133"/>
                </a:lnTo>
                <a:cubicBezTo>
                  <a:pt x="4452739" y="1400163"/>
                  <a:pt x="4462460" y="1396428"/>
                  <a:pt x="4492293" y="1396205"/>
                </a:cubicBezTo>
                <a:cubicBezTo>
                  <a:pt x="4528861" y="1409788"/>
                  <a:pt x="4577933" y="1382688"/>
                  <a:pt x="4623335" y="1400793"/>
                </a:cubicBezTo>
                <a:cubicBezTo>
                  <a:pt x="4639986" y="1405413"/>
                  <a:pt x="4691262" y="1407228"/>
                  <a:pt x="4700790" y="1399970"/>
                </a:cubicBezTo>
                <a:cubicBezTo>
                  <a:pt x="4711447" y="1398782"/>
                  <a:pt x="4723982" y="1402066"/>
                  <a:pt x="4728732" y="1394050"/>
                </a:cubicBezTo>
                <a:cubicBezTo>
                  <a:pt x="4736666" y="1384502"/>
                  <a:pt x="4774338" y="1401491"/>
                  <a:pt x="4768749" y="1389553"/>
                </a:cubicBezTo>
                <a:cubicBezTo>
                  <a:pt x="4795495" y="1401233"/>
                  <a:pt x="4816075" y="1381410"/>
                  <a:pt x="4838227" y="1377273"/>
                </a:cubicBezTo>
                <a:lnTo>
                  <a:pt x="4904889" y="1373499"/>
                </a:lnTo>
                <a:lnTo>
                  <a:pt x="4949597" y="1374085"/>
                </a:lnTo>
                <a:lnTo>
                  <a:pt x="4956064" y="1374603"/>
                </a:lnTo>
                <a:lnTo>
                  <a:pt x="5009322" y="1385751"/>
                </a:lnTo>
                <a:cubicBezTo>
                  <a:pt x="5010629" y="1384171"/>
                  <a:pt x="5012363" y="1382724"/>
                  <a:pt x="5014476" y="1381460"/>
                </a:cubicBezTo>
                <a:lnTo>
                  <a:pt x="5031428" y="1377570"/>
                </a:lnTo>
                <a:lnTo>
                  <a:pt x="5045619" y="1383532"/>
                </a:lnTo>
                <a:lnTo>
                  <a:pt x="5112635" y="1395891"/>
                </a:lnTo>
                <a:lnTo>
                  <a:pt x="5210851" y="1408784"/>
                </a:lnTo>
                <a:lnTo>
                  <a:pt x="5225543" y="1414923"/>
                </a:lnTo>
                <a:cubicBezTo>
                  <a:pt x="5259311" y="1422389"/>
                  <a:pt x="5300520" y="1417803"/>
                  <a:pt x="5321696" y="1432414"/>
                </a:cubicBezTo>
                <a:lnTo>
                  <a:pt x="5372327" y="1436597"/>
                </a:lnTo>
                <a:lnTo>
                  <a:pt x="5378149" y="1431785"/>
                </a:lnTo>
                <a:lnTo>
                  <a:pt x="5393069" y="1433737"/>
                </a:lnTo>
                <a:lnTo>
                  <a:pt x="5527621" y="1458786"/>
                </a:lnTo>
                <a:cubicBezTo>
                  <a:pt x="5595913" y="1482782"/>
                  <a:pt x="5624062" y="1464011"/>
                  <a:pt x="5680585" y="1498233"/>
                </a:cubicBezTo>
                <a:cubicBezTo>
                  <a:pt x="5671953" y="1485766"/>
                  <a:pt x="5763880" y="1493019"/>
                  <a:pt x="5783795" y="1499932"/>
                </a:cubicBezTo>
                <a:cubicBezTo>
                  <a:pt x="5806935" y="1511749"/>
                  <a:pt x="5950173" y="1559636"/>
                  <a:pt x="6016525" y="1577292"/>
                </a:cubicBezTo>
                <a:cubicBezTo>
                  <a:pt x="6077908" y="1586145"/>
                  <a:pt x="6125458" y="1613138"/>
                  <a:pt x="6186598" y="1606065"/>
                </a:cubicBezTo>
                <a:cubicBezTo>
                  <a:pt x="6189351" y="1610205"/>
                  <a:pt x="6193226" y="1613745"/>
                  <a:pt x="6197872" y="1616845"/>
                </a:cubicBezTo>
                <a:lnTo>
                  <a:pt x="6212885" y="1624535"/>
                </a:lnTo>
                <a:lnTo>
                  <a:pt x="6319240" y="1660375"/>
                </a:lnTo>
                <a:lnTo>
                  <a:pt x="6333397" y="1658763"/>
                </a:lnTo>
                <a:cubicBezTo>
                  <a:pt x="6332062" y="1641958"/>
                  <a:pt x="6339931" y="1653989"/>
                  <a:pt x="6357266" y="1659543"/>
                </a:cubicBezTo>
                <a:cubicBezTo>
                  <a:pt x="6359058" y="1634684"/>
                  <a:pt x="6403697" y="1659337"/>
                  <a:pt x="6418740" y="1648944"/>
                </a:cubicBezTo>
                <a:cubicBezTo>
                  <a:pt x="6431434" y="1653585"/>
                  <a:pt x="6444892" y="1658041"/>
                  <a:pt x="6458877" y="1662117"/>
                </a:cubicBezTo>
                <a:lnTo>
                  <a:pt x="6467254" y="1664227"/>
                </a:lnTo>
                <a:lnTo>
                  <a:pt x="6467545" y="1664046"/>
                </a:lnTo>
                <a:cubicBezTo>
                  <a:pt x="6469635" y="1664026"/>
                  <a:pt x="6472488" y="1664540"/>
                  <a:pt x="6476635" y="1665826"/>
                </a:cubicBezTo>
                <a:lnTo>
                  <a:pt x="6482535" y="1668074"/>
                </a:lnTo>
                <a:lnTo>
                  <a:pt x="6498791" y="1672167"/>
                </a:lnTo>
                <a:lnTo>
                  <a:pt x="6505220" y="1672092"/>
                </a:lnTo>
                <a:lnTo>
                  <a:pt x="6508969" y="1669922"/>
                </a:lnTo>
                <a:lnTo>
                  <a:pt x="6544886" y="1670695"/>
                </a:lnTo>
                <a:cubicBezTo>
                  <a:pt x="6566195" y="1684748"/>
                  <a:pt x="6578985" y="1674687"/>
                  <a:pt x="6617859" y="1679453"/>
                </a:cubicBezTo>
                <a:cubicBezTo>
                  <a:pt x="6628154" y="1690316"/>
                  <a:pt x="6642041" y="1690691"/>
                  <a:pt x="6657726" y="1687906"/>
                </a:cubicBezTo>
                <a:cubicBezTo>
                  <a:pt x="6690709" y="1699790"/>
                  <a:pt x="6728158" y="1699639"/>
                  <a:pt x="6769041" y="1707304"/>
                </a:cubicBezTo>
                <a:cubicBezTo>
                  <a:pt x="6805580" y="1727028"/>
                  <a:pt x="6838723" y="1715650"/>
                  <a:pt x="6882368" y="1723914"/>
                </a:cubicBezTo>
                <a:lnTo>
                  <a:pt x="6968822" y="1723334"/>
                </a:lnTo>
                <a:lnTo>
                  <a:pt x="6973672" y="1726298"/>
                </a:lnTo>
                <a:cubicBezTo>
                  <a:pt x="6977223" y="1728111"/>
                  <a:pt x="6979851" y="1729020"/>
                  <a:pt x="6981961" y="1729324"/>
                </a:cubicBezTo>
                <a:lnTo>
                  <a:pt x="6982342" y="1729201"/>
                </a:lnTo>
                <a:lnTo>
                  <a:pt x="6989757" y="1732420"/>
                </a:lnTo>
                <a:cubicBezTo>
                  <a:pt x="7001869" y="1738303"/>
                  <a:pt x="7013262" y="1744453"/>
                  <a:pt x="7023794" y="1750660"/>
                </a:cubicBezTo>
                <a:cubicBezTo>
                  <a:pt x="7043973" y="1743394"/>
                  <a:pt x="7076983" y="1772878"/>
                  <a:pt x="7090828" y="1750287"/>
                </a:cubicBezTo>
                <a:cubicBezTo>
                  <a:pt x="7105590" y="1758041"/>
                  <a:pt x="7107688" y="1770308"/>
                  <a:pt x="7114479" y="1754649"/>
                </a:cubicBezTo>
                <a:cubicBezTo>
                  <a:pt x="7126350" y="1758420"/>
                  <a:pt x="7153167" y="1769741"/>
                  <a:pt x="7162053" y="1772908"/>
                </a:cubicBezTo>
                <a:lnTo>
                  <a:pt x="7167808" y="1773656"/>
                </a:lnTo>
                <a:lnTo>
                  <a:pt x="7187185" y="1787148"/>
                </a:lnTo>
                <a:lnTo>
                  <a:pt x="7216505" y="1804489"/>
                </a:lnTo>
                <a:lnTo>
                  <a:pt x="7219246" y="1804514"/>
                </a:lnTo>
                <a:lnTo>
                  <a:pt x="7230639" y="1813879"/>
                </a:lnTo>
                <a:cubicBezTo>
                  <a:pt x="7233815" y="1817438"/>
                  <a:pt x="7236006" y="1821285"/>
                  <a:pt x="7236776" y="1825514"/>
                </a:cubicBezTo>
                <a:cubicBezTo>
                  <a:pt x="7301762" y="1828337"/>
                  <a:pt x="7336564" y="1860417"/>
                  <a:pt x="7394082" y="1877925"/>
                </a:cubicBezTo>
                <a:cubicBezTo>
                  <a:pt x="7452342" y="1904287"/>
                  <a:pt x="7466551" y="1917411"/>
                  <a:pt x="7505820" y="1933859"/>
                </a:cubicBezTo>
                <a:cubicBezTo>
                  <a:pt x="7522528" y="1943253"/>
                  <a:pt x="7574803" y="2016599"/>
                  <a:pt x="7572147" y="2003817"/>
                </a:cubicBezTo>
                <a:cubicBezTo>
                  <a:pt x="7612486" y="2043915"/>
                  <a:pt x="7771831" y="2029022"/>
                  <a:pt x="7828975" y="2061508"/>
                </a:cubicBezTo>
                <a:lnTo>
                  <a:pt x="7886804" y="2075509"/>
                </a:lnTo>
                <a:cubicBezTo>
                  <a:pt x="7859463" y="2091010"/>
                  <a:pt x="7941076" y="2081130"/>
                  <a:pt x="7923558" y="2103529"/>
                </a:cubicBezTo>
                <a:lnTo>
                  <a:pt x="7947954" y="2104996"/>
                </a:lnTo>
                <a:lnTo>
                  <a:pt x="7952318" y="2105077"/>
                </a:lnTo>
                <a:lnTo>
                  <a:pt x="7966398" y="2109147"/>
                </a:lnTo>
                <a:lnTo>
                  <a:pt x="7974591" y="2105612"/>
                </a:lnTo>
                <a:lnTo>
                  <a:pt x="7998806" y="2108382"/>
                </a:lnTo>
                <a:cubicBezTo>
                  <a:pt x="8007224" y="2110145"/>
                  <a:pt x="8015519" y="2112885"/>
                  <a:pt x="8023544" y="2117183"/>
                </a:cubicBezTo>
                <a:cubicBezTo>
                  <a:pt x="8042536" y="2139405"/>
                  <a:pt x="8113922" y="2135674"/>
                  <a:pt x="8136247" y="2164190"/>
                </a:cubicBezTo>
                <a:cubicBezTo>
                  <a:pt x="8146485" y="2173150"/>
                  <a:pt x="8190564" y="2191557"/>
                  <a:pt x="8206445" y="2189356"/>
                </a:cubicBezTo>
                <a:cubicBezTo>
                  <a:pt x="8217189" y="2192022"/>
                  <a:pt x="8225092" y="2198625"/>
                  <a:pt x="8237464" y="2194272"/>
                </a:cubicBezTo>
                <a:cubicBezTo>
                  <a:pt x="8254235" y="2189840"/>
                  <a:pt x="8270768" y="2214957"/>
                  <a:pt x="8277853" y="2204259"/>
                </a:cubicBezTo>
                <a:cubicBezTo>
                  <a:pt x="8289971" y="2221808"/>
                  <a:pt x="8328475" y="2213978"/>
                  <a:pt x="8352501" y="2218290"/>
                </a:cubicBezTo>
                <a:cubicBezTo>
                  <a:pt x="8359916" y="2233716"/>
                  <a:pt x="8403014" y="2227555"/>
                  <a:pt x="8446938" y="2243393"/>
                </a:cubicBezTo>
                <a:cubicBezTo>
                  <a:pt x="8454511" y="2260801"/>
                  <a:pt x="8476684" y="2253935"/>
                  <a:pt x="8497138" y="2281506"/>
                </a:cubicBezTo>
                <a:cubicBezTo>
                  <a:pt x="8499906" y="2280770"/>
                  <a:pt x="8502925" y="2280276"/>
                  <a:pt x="8506096" y="2280042"/>
                </a:cubicBezTo>
                <a:cubicBezTo>
                  <a:pt x="8524529" y="2278674"/>
                  <a:pt x="8544098" y="2286123"/>
                  <a:pt x="8549806" y="2296675"/>
                </a:cubicBezTo>
                <a:cubicBezTo>
                  <a:pt x="8586026" y="2337107"/>
                  <a:pt x="8636988" y="2356250"/>
                  <a:pt x="8680256" y="2378758"/>
                </a:cubicBezTo>
                <a:cubicBezTo>
                  <a:pt x="8731302" y="2402123"/>
                  <a:pt x="8717522" y="2366494"/>
                  <a:pt x="8766301" y="2410605"/>
                </a:cubicBezTo>
                <a:cubicBezTo>
                  <a:pt x="8780965" y="2405907"/>
                  <a:pt x="8789790" y="2408871"/>
                  <a:pt x="8800492" y="2418067"/>
                </a:cubicBezTo>
                <a:cubicBezTo>
                  <a:pt x="8825856" y="2428860"/>
                  <a:pt x="8842594" y="2409144"/>
                  <a:pt x="8857555" y="2430810"/>
                </a:cubicBezTo>
                <a:cubicBezTo>
                  <a:pt x="8882799" y="2437942"/>
                  <a:pt x="8927730" y="2453942"/>
                  <a:pt x="8951967" y="2460856"/>
                </a:cubicBezTo>
                <a:cubicBezTo>
                  <a:pt x="8978331" y="2469875"/>
                  <a:pt x="8959838" y="2488515"/>
                  <a:pt x="9002970" y="2472291"/>
                </a:cubicBezTo>
                <a:cubicBezTo>
                  <a:pt x="9023997" y="2488383"/>
                  <a:pt x="9039735" y="2479669"/>
                  <a:pt x="9081613" y="2488296"/>
                </a:cubicBezTo>
                <a:lnTo>
                  <a:pt x="9091561" y="2494386"/>
                </a:lnTo>
                <a:lnTo>
                  <a:pt x="9140625" y="2486779"/>
                </a:lnTo>
                <a:cubicBezTo>
                  <a:pt x="9207053" y="2531245"/>
                  <a:pt x="9151264" y="2467994"/>
                  <a:pt x="9271105" y="2511730"/>
                </a:cubicBezTo>
                <a:cubicBezTo>
                  <a:pt x="9275764" y="2517275"/>
                  <a:pt x="9293352" y="2518083"/>
                  <a:pt x="9295023" y="2512830"/>
                </a:cubicBezTo>
                <a:cubicBezTo>
                  <a:pt x="9301933" y="2516606"/>
                  <a:pt x="9314623" y="2531276"/>
                  <a:pt x="9321673" y="2524119"/>
                </a:cubicBezTo>
                <a:cubicBezTo>
                  <a:pt x="9341881" y="2529408"/>
                  <a:pt x="9361130" y="2536033"/>
                  <a:pt x="9378975" y="2543803"/>
                </a:cubicBezTo>
                <a:lnTo>
                  <a:pt x="9414193" y="2562927"/>
                </a:lnTo>
                <a:lnTo>
                  <a:pt x="9426009" y="2558847"/>
                </a:lnTo>
                <a:cubicBezTo>
                  <a:pt x="9433598" y="2557225"/>
                  <a:pt x="9441714" y="2557145"/>
                  <a:pt x="9450634" y="2560685"/>
                </a:cubicBezTo>
                <a:cubicBezTo>
                  <a:pt x="9496298" y="2596479"/>
                  <a:pt x="9461586" y="2547391"/>
                  <a:pt x="9549097" y="2585168"/>
                </a:cubicBezTo>
                <a:cubicBezTo>
                  <a:pt x="9551956" y="2589460"/>
                  <a:pt x="9565592" y="2590888"/>
                  <a:pt x="9567633" y="2587105"/>
                </a:cubicBezTo>
                <a:cubicBezTo>
                  <a:pt x="9572507" y="2590206"/>
                  <a:pt x="9580361" y="2601581"/>
                  <a:pt x="9586878" y="2596659"/>
                </a:cubicBezTo>
                <a:lnTo>
                  <a:pt x="9589974" y="2598235"/>
                </a:lnTo>
                <a:lnTo>
                  <a:pt x="9590570" y="2598249"/>
                </a:lnTo>
                <a:lnTo>
                  <a:pt x="9591896" y="2599214"/>
                </a:lnTo>
                <a:lnTo>
                  <a:pt x="9604535" y="2605654"/>
                </a:lnTo>
                <a:lnTo>
                  <a:pt x="9610554" y="2606189"/>
                </a:lnTo>
                <a:cubicBezTo>
                  <a:pt x="9641361" y="2613359"/>
                  <a:pt x="9668752" y="2624572"/>
                  <a:pt x="9690072" y="2638745"/>
                </a:cubicBezTo>
                <a:cubicBezTo>
                  <a:pt x="9723195" y="2641319"/>
                  <a:pt x="9726446" y="2647335"/>
                  <a:pt x="9726964" y="2653728"/>
                </a:cubicBezTo>
                <a:cubicBezTo>
                  <a:pt x="9734958" y="2656403"/>
                  <a:pt x="9731670" y="2653170"/>
                  <a:pt x="9738036" y="2654794"/>
                </a:cubicBezTo>
                <a:cubicBezTo>
                  <a:pt x="9745908" y="2657757"/>
                  <a:pt x="9765000" y="2668100"/>
                  <a:pt x="9774202" y="2671509"/>
                </a:cubicBezTo>
                <a:lnTo>
                  <a:pt x="9793246" y="2675245"/>
                </a:lnTo>
                <a:cubicBezTo>
                  <a:pt x="9812596" y="2680039"/>
                  <a:pt x="9869995" y="2696274"/>
                  <a:pt x="9890301" y="2700274"/>
                </a:cubicBezTo>
                <a:cubicBezTo>
                  <a:pt x="9900631" y="2696314"/>
                  <a:pt x="9908572" y="2696560"/>
                  <a:pt x="9915070" y="2699250"/>
                </a:cubicBezTo>
                <a:lnTo>
                  <a:pt x="9976517" y="2732899"/>
                </a:lnTo>
                <a:cubicBezTo>
                  <a:pt x="9981869" y="2727000"/>
                  <a:pt x="9984699" y="2731165"/>
                  <a:pt x="9990168" y="2737877"/>
                </a:cubicBezTo>
                <a:lnTo>
                  <a:pt x="9995041" y="2741223"/>
                </a:lnTo>
                <a:lnTo>
                  <a:pt x="10012636" y="2729876"/>
                </a:lnTo>
                <a:lnTo>
                  <a:pt x="10044280" y="2726966"/>
                </a:lnTo>
                <a:lnTo>
                  <a:pt x="10057934" y="2735671"/>
                </a:lnTo>
                <a:cubicBezTo>
                  <a:pt x="10075281" y="2744341"/>
                  <a:pt x="10128594" y="2769607"/>
                  <a:pt x="10148373" y="2778987"/>
                </a:cubicBezTo>
                <a:lnTo>
                  <a:pt x="10176601" y="2791940"/>
                </a:lnTo>
                <a:cubicBezTo>
                  <a:pt x="10185319" y="2817937"/>
                  <a:pt x="10238746" y="2788423"/>
                  <a:pt x="10235082" y="2816761"/>
                </a:cubicBezTo>
                <a:cubicBezTo>
                  <a:pt x="10261478" y="2797979"/>
                  <a:pt x="10382486" y="2835579"/>
                  <a:pt x="10421684" y="2833871"/>
                </a:cubicBezTo>
                <a:cubicBezTo>
                  <a:pt x="10427369" y="2846480"/>
                  <a:pt x="10490893" y="2829473"/>
                  <a:pt x="10507376" y="2822262"/>
                </a:cubicBezTo>
                <a:cubicBezTo>
                  <a:pt x="10633551" y="2812985"/>
                  <a:pt x="10703974" y="2842678"/>
                  <a:pt x="10738376" y="2833353"/>
                </a:cubicBezTo>
                <a:cubicBezTo>
                  <a:pt x="10827719" y="2830304"/>
                  <a:pt x="10976757" y="2802522"/>
                  <a:pt x="11043443" y="2803954"/>
                </a:cubicBezTo>
                <a:cubicBezTo>
                  <a:pt x="11049567" y="2823106"/>
                  <a:pt x="11121061" y="2794142"/>
                  <a:pt x="11115269" y="2823367"/>
                </a:cubicBezTo>
                <a:cubicBezTo>
                  <a:pt x="11122168" y="2835110"/>
                  <a:pt x="11139334" y="2833959"/>
                  <a:pt x="11147582" y="2822547"/>
                </a:cubicBezTo>
                <a:cubicBezTo>
                  <a:pt x="11168093" y="2823815"/>
                  <a:pt x="11180424" y="2837446"/>
                  <a:pt x="11201205" y="2818210"/>
                </a:cubicBezTo>
                <a:cubicBezTo>
                  <a:pt x="11229430" y="2819282"/>
                  <a:pt x="11368539" y="2855696"/>
                  <a:pt x="11391726" y="2826386"/>
                </a:cubicBezTo>
                <a:cubicBezTo>
                  <a:pt x="11480791" y="2839198"/>
                  <a:pt x="11451058" y="2820936"/>
                  <a:pt x="11507640" y="2824866"/>
                </a:cubicBezTo>
                <a:cubicBezTo>
                  <a:pt x="11607733" y="2861658"/>
                  <a:pt x="11671908" y="2815146"/>
                  <a:pt x="11718056" y="2821969"/>
                </a:cubicBezTo>
                <a:cubicBezTo>
                  <a:pt x="11816707" y="2792061"/>
                  <a:pt x="11860087" y="2819031"/>
                  <a:pt x="11937926" y="2817058"/>
                </a:cubicBezTo>
                <a:cubicBezTo>
                  <a:pt x="11973607" y="2824139"/>
                  <a:pt x="11989529" y="2794506"/>
                  <a:pt x="12035355" y="2813340"/>
                </a:cubicBezTo>
                <a:cubicBezTo>
                  <a:pt x="12062147" y="2782988"/>
                  <a:pt x="12154841" y="2795794"/>
                  <a:pt x="12179047" y="2788508"/>
                </a:cubicBezTo>
                <a:lnTo>
                  <a:pt x="12192000" y="2788486"/>
                </a:lnTo>
                <a:lnTo>
                  <a:pt x="12192000" y="3378280"/>
                </a:lnTo>
                <a:lnTo>
                  <a:pt x="0" y="3378280"/>
                </a:lnTo>
                <a:close/>
              </a:path>
            </a:pathLst>
          </a:custGeom>
          <a:solidFill>
            <a:srgbClr val="82766A">
              <a:alpha val="149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0"/>
          <p:cNvSpPr txBox="1"/>
          <p:nvPr>
            <p:ph type="ctrTitle"/>
          </p:nvPr>
        </p:nvSpPr>
        <p:spPr>
          <a:xfrm>
            <a:off x="1801585" y="1529440"/>
            <a:ext cx="5541000" cy="16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00"/>
              <a:buFont typeface="Calibri"/>
              <a:buNone/>
            </a:pPr>
            <a:r>
              <a:rPr lang="en-GB" sz="33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Setting up a Health and Wellbeing Alliance in Milton Keynes</a:t>
            </a:r>
            <a:endParaRPr sz="3300">
              <a:solidFill>
                <a:srgbClr val="262626"/>
              </a:solidFill>
            </a:endParaRPr>
          </a:p>
        </p:txBody>
      </p:sp>
      <p:sp>
        <p:nvSpPr>
          <p:cNvPr id="245" name="Google Shape;245;p30"/>
          <p:cNvSpPr txBox="1"/>
          <p:nvPr>
            <p:ph idx="1" type="subTitle"/>
          </p:nvPr>
        </p:nvSpPr>
        <p:spPr>
          <a:xfrm>
            <a:off x="669471" y="3868892"/>
            <a:ext cx="42672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</a:pPr>
            <a:r>
              <a:rPr lang="en-GB" sz="1400">
                <a:solidFill>
                  <a:srgbClr val="262626"/>
                </a:solidFill>
              </a:rPr>
              <a:t>Sonal Mehta, VCSE Partnership Lead, Bedfordshire, Luton &amp; Milton Keynes ICS</a:t>
            </a:r>
            <a:endParaRPr/>
          </a:p>
        </p:txBody>
      </p:sp>
      <p:sp>
        <p:nvSpPr>
          <p:cNvPr id="246" name="Google Shape;246;p30"/>
          <p:cNvSpPr/>
          <p:nvPr/>
        </p:nvSpPr>
        <p:spPr>
          <a:xfrm flipH="1" rot="10800000">
            <a:off x="3667538" y="0"/>
            <a:ext cx="5472768" cy="688758"/>
          </a:xfrm>
          <a:custGeom>
            <a:rect b="b" l="l" r="r" t="t"/>
            <a:pathLst>
              <a:path extrusionOk="0" h="918344" w="9517857">
                <a:moveTo>
                  <a:pt x="4686423" y="247907"/>
                </a:moveTo>
                <a:lnTo>
                  <a:pt x="4689051" y="250956"/>
                </a:lnTo>
                <a:lnTo>
                  <a:pt x="4687244" y="251286"/>
                </a:lnTo>
                <a:lnTo>
                  <a:pt x="4686423" y="247907"/>
                </a:lnTo>
                <a:close/>
                <a:moveTo>
                  <a:pt x="4685225" y="246518"/>
                </a:moveTo>
                <a:cubicBezTo>
                  <a:pt x="4688837" y="243186"/>
                  <a:pt x="4687468" y="244586"/>
                  <a:pt x="4686133" y="246715"/>
                </a:cubicBezTo>
                <a:cubicBezTo>
                  <a:pt x="4686230" y="247112"/>
                  <a:pt x="4686326" y="247510"/>
                  <a:pt x="4686423" y="247907"/>
                </a:cubicBezTo>
                <a:lnTo>
                  <a:pt x="4685225" y="246518"/>
                </a:lnTo>
                <a:close/>
                <a:moveTo>
                  <a:pt x="9428209" y="29911"/>
                </a:moveTo>
                <a:lnTo>
                  <a:pt x="9517857" y="0"/>
                </a:lnTo>
                <a:lnTo>
                  <a:pt x="9517857" y="918344"/>
                </a:lnTo>
                <a:lnTo>
                  <a:pt x="14604" y="918344"/>
                </a:lnTo>
                <a:lnTo>
                  <a:pt x="12841" y="917751"/>
                </a:lnTo>
                <a:cubicBezTo>
                  <a:pt x="4532" y="914852"/>
                  <a:pt x="-773" y="912795"/>
                  <a:pt x="93" y="912459"/>
                </a:cubicBezTo>
                <a:cubicBezTo>
                  <a:pt x="172" y="912286"/>
                  <a:pt x="58594" y="890483"/>
                  <a:pt x="58674" y="890310"/>
                </a:cubicBezTo>
                <a:cubicBezTo>
                  <a:pt x="127436" y="929602"/>
                  <a:pt x="206243" y="828214"/>
                  <a:pt x="275005" y="807217"/>
                </a:cubicBezTo>
                <a:cubicBezTo>
                  <a:pt x="303983" y="806075"/>
                  <a:pt x="504960" y="777363"/>
                  <a:pt x="587824" y="798183"/>
                </a:cubicBezTo>
                <a:cubicBezTo>
                  <a:pt x="598733" y="769336"/>
                  <a:pt x="682904" y="785912"/>
                  <a:pt x="651826" y="738326"/>
                </a:cubicBezTo>
                <a:cubicBezTo>
                  <a:pt x="688440" y="737850"/>
                  <a:pt x="753255" y="750384"/>
                  <a:pt x="727985" y="719814"/>
                </a:cubicBezTo>
                <a:cubicBezTo>
                  <a:pt x="739648" y="718737"/>
                  <a:pt x="775717" y="715075"/>
                  <a:pt x="778982" y="710130"/>
                </a:cubicBezTo>
                <a:cubicBezTo>
                  <a:pt x="779189" y="709395"/>
                  <a:pt x="849736" y="718709"/>
                  <a:pt x="849944" y="717975"/>
                </a:cubicBezTo>
                <a:lnTo>
                  <a:pt x="921659" y="712683"/>
                </a:lnTo>
                <a:lnTo>
                  <a:pt x="930946" y="734034"/>
                </a:lnTo>
                <a:lnTo>
                  <a:pt x="986250" y="713518"/>
                </a:lnTo>
                <a:lnTo>
                  <a:pt x="1013752" y="713349"/>
                </a:lnTo>
                <a:lnTo>
                  <a:pt x="1023734" y="718559"/>
                </a:lnTo>
                <a:cubicBezTo>
                  <a:pt x="1033291" y="721264"/>
                  <a:pt x="1045398" y="721382"/>
                  <a:pt x="1063207" y="715639"/>
                </a:cubicBezTo>
                <a:lnTo>
                  <a:pt x="1081980" y="738443"/>
                </a:lnTo>
                <a:lnTo>
                  <a:pt x="1218120" y="713268"/>
                </a:lnTo>
                <a:cubicBezTo>
                  <a:pt x="1230137" y="716150"/>
                  <a:pt x="1387179" y="685167"/>
                  <a:pt x="1397459" y="691178"/>
                </a:cubicBezTo>
                <a:cubicBezTo>
                  <a:pt x="1490025" y="704972"/>
                  <a:pt x="1465878" y="715592"/>
                  <a:pt x="1580688" y="693685"/>
                </a:cubicBezTo>
                <a:cubicBezTo>
                  <a:pt x="1607067" y="704367"/>
                  <a:pt x="1719477" y="658227"/>
                  <a:pt x="1772334" y="710628"/>
                </a:cubicBezTo>
                <a:cubicBezTo>
                  <a:pt x="1745536" y="644812"/>
                  <a:pt x="1976078" y="716424"/>
                  <a:pt x="2002561" y="659905"/>
                </a:cubicBezTo>
                <a:cubicBezTo>
                  <a:pt x="2045346" y="660345"/>
                  <a:pt x="2166676" y="654379"/>
                  <a:pt x="2135144" y="636489"/>
                </a:cubicBezTo>
                <a:cubicBezTo>
                  <a:pt x="2226022" y="620861"/>
                  <a:pt x="2361353" y="588467"/>
                  <a:pt x="2448505" y="578838"/>
                </a:cubicBezTo>
                <a:cubicBezTo>
                  <a:pt x="2446114" y="626857"/>
                  <a:pt x="2632278" y="528268"/>
                  <a:pt x="2658055" y="578715"/>
                </a:cubicBezTo>
                <a:cubicBezTo>
                  <a:pt x="2670795" y="573569"/>
                  <a:pt x="2682322" y="566993"/>
                  <a:pt x="2693698" y="560017"/>
                </a:cubicBezTo>
                <a:lnTo>
                  <a:pt x="2699673" y="556388"/>
                </a:lnTo>
                <a:lnTo>
                  <a:pt x="2727306" y="550686"/>
                </a:lnTo>
                <a:lnTo>
                  <a:pt x="2730451" y="538046"/>
                </a:lnTo>
                <a:lnTo>
                  <a:pt x="2768713" y="521563"/>
                </a:lnTo>
                <a:cubicBezTo>
                  <a:pt x="2783756" y="517092"/>
                  <a:pt x="2800788" y="514279"/>
                  <a:pt x="2820868" y="514148"/>
                </a:cubicBezTo>
                <a:cubicBezTo>
                  <a:pt x="2894791" y="532873"/>
                  <a:pt x="2981506" y="465495"/>
                  <a:pt x="3073635" y="491282"/>
                </a:cubicBezTo>
                <a:cubicBezTo>
                  <a:pt x="3106872" y="496612"/>
                  <a:pt x="3205785" y="487706"/>
                  <a:pt x="3222071" y="470547"/>
                </a:cubicBezTo>
                <a:cubicBezTo>
                  <a:pt x="3242193" y="465502"/>
                  <a:pt x="3267163" y="469124"/>
                  <a:pt x="3274069" y="451593"/>
                </a:cubicBezTo>
                <a:cubicBezTo>
                  <a:pt x="3286659" y="430153"/>
                  <a:pt x="3363648" y="455559"/>
                  <a:pt x="3349632" y="432571"/>
                </a:cubicBezTo>
                <a:lnTo>
                  <a:pt x="3479593" y="390425"/>
                </a:lnTo>
                <a:cubicBezTo>
                  <a:pt x="3546325" y="380108"/>
                  <a:pt x="3689266" y="375631"/>
                  <a:pt x="3750023" y="370666"/>
                </a:cubicBezTo>
                <a:cubicBezTo>
                  <a:pt x="3810780" y="365701"/>
                  <a:pt x="3796187" y="363985"/>
                  <a:pt x="3844133" y="360636"/>
                </a:cubicBezTo>
                <a:cubicBezTo>
                  <a:pt x="3892079" y="357287"/>
                  <a:pt x="4007004" y="338828"/>
                  <a:pt x="4037701" y="350573"/>
                </a:cubicBezTo>
                <a:cubicBezTo>
                  <a:pt x="4133026" y="338752"/>
                  <a:pt x="4159924" y="363178"/>
                  <a:pt x="4266740" y="361442"/>
                </a:cubicBezTo>
                <a:cubicBezTo>
                  <a:pt x="4385770" y="354362"/>
                  <a:pt x="4314535" y="340131"/>
                  <a:pt x="4430770" y="342631"/>
                </a:cubicBezTo>
                <a:cubicBezTo>
                  <a:pt x="4439969" y="322582"/>
                  <a:pt x="4478290" y="314633"/>
                  <a:pt x="4512664" y="319936"/>
                </a:cubicBezTo>
                <a:cubicBezTo>
                  <a:pt x="4570011" y="315126"/>
                  <a:pt x="4549085" y="269587"/>
                  <a:pt x="4616423" y="290902"/>
                </a:cubicBezTo>
                <a:cubicBezTo>
                  <a:pt x="4599641" y="270265"/>
                  <a:pt x="4692085" y="269204"/>
                  <a:pt x="4691675" y="253999"/>
                </a:cubicBezTo>
                <a:lnTo>
                  <a:pt x="4689051" y="250956"/>
                </a:lnTo>
                <a:lnTo>
                  <a:pt x="4719994" y="245295"/>
                </a:lnTo>
                <a:cubicBezTo>
                  <a:pt x="4732635" y="242763"/>
                  <a:pt x="4745300" y="240323"/>
                  <a:pt x="4752894" y="239863"/>
                </a:cubicBezTo>
                <a:lnTo>
                  <a:pt x="4769329" y="233573"/>
                </a:lnTo>
                <a:lnTo>
                  <a:pt x="4775634" y="234051"/>
                </a:lnTo>
                <a:lnTo>
                  <a:pt x="4790452" y="233560"/>
                </a:lnTo>
                <a:lnTo>
                  <a:pt x="4789062" y="241912"/>
                </a:lnTo>
                <a:cubicBezTo>
                  <a:pt x="4786342" y="249920"/>
                  <a:pt x="4804560" y="248619"/>
                  <a:pt x="4827826" y="246965"/>
                </a:cubicBezTo>
                <a:cubicBezTo>
                  <a:pt x="4875782" y="239557"/>
                  <a:pt x="4874112" y="283401"/>
                  <a:pt x="4892569" y="249921"/>
                </a:cubicBezTo>
                <a:lnTo>
                  <a:pt x="4896611" y="240436"/>
                </a:lnTo>
                <a:lnTo>
                  <a:pt x="4917286" y="243647"/>
                </a:lnTo>
                <a:cubicBezTo>
                  <a:pt x="4944584" y="247520"/>
                  <a:pt x="5004445" y="259177"/>
                  <a:pt x="5060397" y="263676"/>
                </a:cubicBezTo>
                <a:cubicBezTo>
                  <a:pt x="5093356" y="238577"/>
                  <a:pt x="5149615" y="249939"/>
                  <a:pt x="5244719" y="245243"/>
                </a:cubicBezTo>
                <a:cubicBezTo>
                  <a:pt x="5280563" y="216460"/>
                  <a:pt x="5287005" y="287909"/>
                  <a:pt x="5358056" y="247236"/>
                </a:cubicBezTo>
                <a:cubicBezTo>
                  <a:pt x="5361752" y="250245"/>
                  <a:pt x="5403312" y="238203"/>
                  <a:pt x="5426496" y="235130"/>
                </a:cubicBezTo>
                <a:cubicBezTo>
                  <a:pt x="5449679" y="232057"/>
                  <a:pt x="5473549" y="245599"/>
                  <a:pt x="5497161" y="228796"/>
                </a:cubicBezTo>
                <a:cubicBezTo>
                  <a:pt x="5639351" y="214989"/>
                  <a:pt x="5707050" y="169433"/>
                  <a:pt x="5923732" y="187376"/>
                </a:cubicBezTo>
                <a:cubicBezTo>
                  <a:pt x="5980821" y="181528"/>
                  <a:pt x="6140195" y="184371"/>
                  <a:pt x="6194152" y="151760"/>
                </a:cubicBezTo>
                <a:cubicBezTo>
                  <a:pt x="6187280" y="177771"/>
                  <a:pt x="6304222" y="153398"/>
                  <a:pt x="6281379" y="181614"/>
                </a:cubicBezTo>
                <a:cubicBezTo>
                  <a:pt x="6321899" y="201807"/>
                  <a:pt x="6335111" y="162578"/>
                  <a:pt x="6374947" y="179787"/>
                </a:cubicBezTo>
                <a:cubicBezTo>
                  <a:pt x="6417404" y="181324"/>
                  <a:pt x="6402484" y="169682"/>
                  <a:pt x="6448518" y="164366"/>
                </a:cubicBezTo>
                <a:cubicBezTo>
                  <a:pt x="6504958" y="162476"/>
                  <a:pt x="6493438" y="111191"/>
                  <a:pt x="6544700" y="167149"/>
                </a:cubicBezTo>
                <a:cubicBezTo>
                  <a:pt x="6601507" y="148685"/>
                  <a:pt x="6566269" y="164374"/>
                  <a:pt x="6648353" y="172238"/>
                </a:cubicBezTo>
                <a:cubicBezTo>
                  <a:pt x="6680008" y="155211"/>
                  <a:pt x="6707960" y="160661"/>
                  <a:pt x="6736227" y="173204"/>
                </a:cubicBezTo>
                <a:cubicBezTo>
                  <a:pt x="6813963" y="164272"/>
                  <a:pt x="6888143" y="181284"/>
                  <a:pt x="6977218" y="184277"/>
                </a:cubicBezTo>
                <a:cubicBezTo>
                  <a:pt x="7040424" y="188306"/>
                  <a:pt x="7000291" y="215076"/>
                  <a:pt x="7065221" y="227519"/>
                </a:cubicBezTo>
                <a:cubicBezTo>
                  <a:pt x="7130151" y="239962"/>
                  <a:pt x="7277790" y="252523"/>
                  <a:pt x="7366801" y="258938"/>
                </a:cubicBezTo>
                <a:cubicBezTo>
                  <a:pt x="7377311" y="252420"/>
                  <a:pt x="7435314" y="238566"/>
                  <a:pt x="7433745" y="246959"/>
                </a:cubicBezTo>
                <a:cubicBezTo>
                  <a:pt x="7446076" y="243878"/>
                  <a:pt x="7639946" y="245807"/>
                  <a:pt x="7644411" y="258974"/>
                </a:cubicBezTo>
                <a:cubicBezTo>
                  <a:pt x="7708015" y="258000"/>
                  <a:pt x="7770249" y="247712"/>
                  <a:pt x="7825110" y="229097"/>
                </a:cubicBezTo>
                <a:cubicBezTo>
                  <a:pt x="7908941" y="220202"/>
                  <a:pt x="8092134" y="211504"/>
                  <a:pt x="8163955" y="205605"/>
                </a:cubicBezTo>
                <a:cubicBezTo>
                  <a:pt x="8183007" y="196598"/>
                  <a:pt x="8225048" y="207087"/>
                  <a:pt x="8256033" y="193701"/>
                </a:cubicBezTo>
                <a:cubicBezTo>
                  <a:pt x="8334440" y="185293"/>
                  <a:pt x="8474968" y="164062"/>
                  <a:pt x="8551625" y="161505"/>
                </a:cubicBezTo>
                <a:cubicBezTo>
                  <a:pt x="8649083" y="153078"/>
                  <a:pt x="8607056" y="154741"/>
                  <a:pt x="8683515" y="143137"/>
                </a:cubicBezTo>
                <a:cubicBezTo>
                  <a:pt x="8746256" y="121084"/>
                  <a:pt x="8897706" y="99547"/>
                  <a:pt x="9002103" y="85529"/>
                </a:cubicBezTo>
                <a:cubicBezTo>
                  <a:pt x="9018826" y="50490"/>
                  <a:pt x="9112524" y="108345"/>
                  <a:pt x="9110856" y="70985"/>
                </a:cubicBezTo>
                <a:cubicBezTo>
                  <a:pt x="9148189" y="94238"/>
                  <a:pt x="9209809" y="53273"/>
                  <a:pt x="9268817" y="53070"/>
                </a:cubicBezTo>
                <a:cubicBezTo>
                  <a:pt x="9279135" y="35985"/>
                  <a:pt x="9292736" y="36508"/>
                  <a:pt x="9316667" y="45035"/>
                </a:cubicBezTo>
                <a:cubicBezTo>
                  <a:pt x="9352186" y="45850"/>
                  <a:pt x="9390008" y="39787"/>
                  <a:pt x="9428209" y="29911"/>
                </a:cubicBezTo>
                <a:close/>
              </a:path>
            </a:pathLst>
          </a:custGeom>
          <a:solidFill>
            <a:srgbClr val="82766A">
              <a:alpha val="149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2" y="3572"/>
            <a:ext cx="1798013" cy="84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3544" y="0"/>
            <a:ext cx="200688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len Hospice - End of life palliative care" id="249" name="Google Shape;2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23889" y="97528"/>
            <a:ext cx="2487352" cy="576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1"/>
          <p:cNvSpPr/>
          <p:nvPr/>
        </p:nvSpPr>
        <p:spPr>
          <a:xfrm>
            <a:off x="0" y="0"/>
            <a:ext cx="4164531" cy="5143500"/>
          </a:xfrm>
          <a:custGeom>
            <a:rect b="b" l="l" r="r" t="t"/>
            <a:pathLst>
              <a:path extrusionOk="0" h="6858000" w="5552708">
                <a:moveTo>
                  <a:pt x="0" y="0"/>
                </a:moveTo>
                <a:lnTo>
                  <a:pt x="5443651" y="0"/>
                </a:lnTo>
                <a:lnTo>
                  <a:pt x="5443781" y="512"/>
                </a:lnTo>
                <a:cubicBezTo>
                  <a:pt x="5446206" y="7309"/>
                  <a:pt x="5449083" y="15278"/>
                  <a:pt x="5444033" y="20501"/>
                </a:cubicBezTo>
                <a:cubicBezTo>
                  <a:pt x="5435420" y="27795"/>
                  <a:pt x="5439966" y="35996"/>
                  <a:pt x="5439390" y="44768"/>
                </a:cubicBezTo>
                <a:cubicBezTo>
                  <a:pt x="5431962" y="55410"/>
                  <a:pt x="5437588" y="94208"/>
                  <a:pt x="5443913" y="104988"/>
                </a:cubicBezTo>
                <a:cubicBezTo>
                  <a:pt x="5467308" y="131885"/>
                  <a:pt x="5440518" y="182050"/>
                  <a:pt x="5458241" y="204162"/>
                </a:cubicBezTo>
                <a:cubicBezTo>
                  <a:pt x="5460281" y="211583"/>
                  <a:pt x="5460566" y="218611"/>
                  <a:pt x="5459763" y="225360"/>
                </a:cubicBezTo>
                <a:lnTo>
                  <a:pt x="5454996" y="243902"/>
                </a:lnTo>
                <a:lnTo>
                  <a:pt x="5448597" y="248483"/>
                </a:lnTo>
                <a:lnTo>
                  <a:pt x="5448458" y="260196"/>
                </a:lnTo>
                <a:lnTo>
                  <a:pt x="5447150" y="263377"/>
                </a:lnTo>
                <a:cubicBezTo>
                  <a:pt x="5448938" y="273127"/>
                  <a:pt x="5457762" y="301628"/>
                  <a:pt x="5459187" y="318691"/>
                </a:cubicBezTo>
                <a:cubicBezTo>
                  <a:pt x="5456617" y="351374"/>
                  <a:pt x="5481393" y="329570"/>
                  <a:pt x="5455708" y="365759"/>
                </a:cubicBezTo>
                <a:cubicBezTo>
                  <a:pt x="5472236" y="419311"/>
                  <a:pt x="5443611" y="447897"/>
                  <a:pt x="5473651" y="492182"/>
                </a:cubicBezTo>
                <a:cubicBezTo>
                  <a:pt x="5483259" y="556102"/>
                  <a:pt x="5473858" y="624576"/>
                  <a:pt x="5481453" y="689666"/>
                </a:cubicBezTo>
                <a:cubicBezTo>
                  <a:pt x="5481825" y="737836"/>
                  <a:pt x="5505966" y="768312"/>
                  <a:pt x="5488233" y="816332"/>
                </a:cubicBezTo>
                <a:cubicBezTo>
                  <a:pt x="5492515" y="818482"/>
                  <a:pt x="5526923" y="887911"/>
                  <a:pt x="5529718" y="891550"/>
                </a:cubicBezTo>
                <a:lnTo>
                  <a:pt x="5536104" y="903318"/>
                </a:lnTo>
                <a:lnTo>
                  <a:pt x="5535257" y="905308"/>
                </a:lnTo>
                <a:cubicBezTo>
                  <a:pt x="5534066" y="913418"/>
                  <a:pt x="5535399" y="917837"/>
                  <a:pt x="5537840" y="920621"/>
                </a:cubicBezTo>
                <a:lnTo>
                  <a:pt x="5541663" y="922876"/>
                </a:lnTo>
                <a:lnTo>
                  <a:pt x="5544456" y="933037"/>
                </a:lnTo>
                <a:lnTo>
                  <a:pt x="5552708" y="952132"/>
                </a:lnTo>
                <a:lnTo>
                  <a:pt x="5551675" y="956570"/>
                </a:lnTo>
                <a:lnTo>
                  <a:pt x="5531341" y="1064863"/>
                </a:lnTo>
                <a:cubicBezTo>
                  <a:pt x="5534620" y="1074818"/>
                  <a:pt x="5537566" y="1085372"/>
                  <a:pt x="5539998" y="1096340"/>
                </a:cubicBezTo>
                <a:lnTo>
                  <a:pt x="5541075" y="1102915"/>
                </a:lnTo>
                <a:lnTo>
                  <a:pt x="5540822" y="1103143"/>
                </a:lnTo>
                <a:cubicBezTo>
                  <a:pt x="5540471" y="1104784"/>
                  <a:pt x="5540605" y="1107024"/>
                  <a:pt x="5541413" y="1110274"/>
                </a:cubicBezTo>
                <a:lnTo>
                  <a:pt x="5543038" y="1114901"/>
                </a:lnTo>
                <a:cubicBezTo>
                  <a:pt x="5543735" y="1119151"/>
                  <a:pt x="5544432" y="1123402"/>
                  <a:pt x="5545128" y="1127652"/>
                </a:cubicBezTo>
                <a:lnTo>
                  <a:pt x="5544028" y="1132698"/>
                </a:lnTo>
                <a:cubicBezTo>
                  <a:pt x="5534609" y="1151029"/>
                  <a:pt x="5496304" y="1149042"/>
                  <a:pt x="5514811" y="1177140"/>
                </a:cubicBezTo>
                <a:cubicBezTo>
                  <a:pt x="5509719" y="1211798"/>
                  <a:pt x="5486957" y="1231445"/>
                  <a:pt x="5496402" y="1265293"/>
                </a:cubicBezTo>
                <a:cubicBezTo>
                  <a:pt x="5491550" y="1297727"/>
                  <a:pt x="5479431" y="1324727"/>
                  <a:pt x="5481620" y="1353039"/>
                </a:cubicBezTo>
                <a:cubicBezTo>
                  <a:pt x="5473631" y="1363324"/>
                  <a:pt x="5469597" y="1373497"/>
                  <a:pt x="5477938" y="1385038"/>
                </a:cubicBezTo>
                <a:cubicBezTo>
                  <a:pt x="5470625" y="1414924"/>
                  <a:pt x="5455771" y="1420367"/>
                  <a:pt x="5464009" y="1441067"/>
                </a:cubicBezTo>
                <a:cubicBezTo>
                  <a:pt x="5439287" y="1455035"/>
                  <a:pt x="5447714" y="1457216"/>
                  <a:pt x="5453063" y="1466104"/>
                </a:cubicBezTo>
                <a:cubicBezTo>
                  <a:pt x="5453164" y="1466506"/>
                  <a:pt x="5453267" y="1466908"/>
                  <a:pt x="5453368" y="1467310"/>
                </a:cubicBezTo>
                <a:lnTo>
                  <a:pt x="5449849" y="1469198"/>
                </a:lnTo>
                <a:lnTo>
                  <a:pt x="5447717" y="1473816"/>
                </a:lnTo>
                <a:lnTo>
                  <a:pt x="5446906" y="1487106"/>
                </a:lnTo>
                <a:cubicBezTo>
                  <a:pt x="5447081" y="1488810"/>
                  <a:pt x="5447254" y="1490514"/>
                  <a:pt x="5447429" y="1492218"/>
                </a:cubicBezTo>
                <a:cubicBezTo>
                  <a:pt x="5447480" y="1495695"/>
                  <a:pt x="5447119" y="1497953"/>
                  <a:pt x="5446434" y="1499455"/>
                </a:cubicBezTo>
                <a:lnTo>
                  <a:pt x="5446146" y="1499600"/>
                </a:lnTo>
                <a:lnTo>
                  <a:pt x="5445728" y="1506449"/>
                </a:lnTo>
                <a:cubicBezTo>
                  <a:pt x="5445627" y="1518090"/>
                  <a:pt x="5446096" y="1529498"/>
                  <a:pt x="5447013" y="1540420"/>
                </a:cubicBezTo>
                <a:cubicBezTo>
                  <a:pt x="5431084" y="1547368"/>
                  <a:pt x="5443219" y="1588924"/>
                  <a:pt x="5416036" y="1580834"/>
                </a:cubicBezTo>
                <a:cubicBezTo>
                  <a:pt x="5416447" y="1595454"/>
                  <a:pt x="5426812" y="1605684"/>
                  <a:pt x="5409252" y="1598373"/>
                </a:cubicBezTo>
                <a:cubicBezTo>
                  <a:pt x="5408864" y="1603115"/>
                  <a:pt x="5406927" y="1605804"/>
                  <a:pt x="5404223" y="1607549"/>
                </a:cubicBezTo>
                <a:lnTo>
                  <a:pt x="5403003" y="1607994"/>
                </a:lnTo>
                <a:lnTo>
                  <a:pt x="5404366" y="1640580"/>
                </a:lnTo>
                <a:lnTo>
                  <a:pt x="5402429" y="1644617"/>
                </a:lnTo>
                <a:cubicBezTo>
                  <a:pt x="5403628" y="1651821"/>
                  <a:pt x="5404828" y="1659024"/>
                  <a:pt x="5406027" y="1666228"/>
                </a:cubicBezTo>
                <a:lnTo>
                  <a:pt x="5409538" y="1680703"/>
                </a:lnTo>
                <a:lnTo>
                  <a:pt x="5405582" y="1870222"/>
                </a:lnTo>
                <a:cubicBezTo>
                  <a:pt x="5407505" y="1917082"/>
                  <a:pt x="5419912" y="1922890"/>
                  <a:pt x="5418948" y="1979530"/>
                </a:cubicBezTo>
                <a:cubicBezTo>
                  <a:pt x="5381653" y="1974789"/>
                  <a:pt x="5447295" y="2092994"/>
                  <a:pt x="5405060" y="2051964"/>
                </a:cubicBezTo>
                <a:cubicBezTo>
                  <a:pt x="5406099" y="2068965"/>
                  <a:pt x="5389286" y="2084064"/>
                  <a:pt x="5378701" y="2073120"/>
                </a:cubicBezTo>
                <a:cubicBezTo>
                  <a:pt x="5397285" y="2126878"/>
                  <a:pt x="5362129" y="2197651"/>
                  <a:pt x="5366006" y="2256053"/>
                </a:cubicBezTo>
                <a:cubicBezTo>
                  <a:pt x="5334011" y="2283221"/>
                  <a:pt x="5362023" y="2269954"/>
                  <a:pt x="5352501" y="2301374"/>
                </a:cubicBezTo>
                <a:cubicBezTo>
                  <a:pt x="5379308" y="2296096"/>
                  <a:pt x="5332887" y="2338416"/>
                  <a:pt x="5361572" y="2344135"/>
                </a:cubicBezTo>
                <a:cubicBezTo>
                  <a:pt x="5358931" y="2349671"/>
                  <a:pt x="5355467" y="2354856"/>
                  <a:pt x="5351776" y="2360013"/>
                </a:cubicBezTo>
                <a:lnTo>
                  <a:pt x="5349856" y="2362723"/>
                </a:lnTo>
                <a:lnTo>
                  <a:pt x="5347182" y="2374239"/>
                </a:lnTo>
                <a:lnTo>
                  <a:pt x="5340172" y="2376629"/>
                </a:lnTo>
                <a:lnTo>
                  <a:pt x="5331662" y="2393351"/>
                </a:lnTo>
                <a:cubicBezTo>
                  <a:pt x="5329441" y="2399746"/>
                  <a:pt x="5328181" y="2406782"/>
                  <a:pt x="5328482" y="2414790"/>
                </a:cubicBezTo>
                <a:cubicBezTo>
                  <a:pt x="5337359" y="2435605"/>
                  <a:pt x="5319289" y="2463646"/>
                  <a:pt x="5316501" y="2490864"/>
                </a:cubicBezTo>
                <a:cubicBezTo>
                  <a:pt x="5317127" y="2495175"/>
                  <a:pt x="5317754" y="2499486"/>
                  <a:pt x="5318378" y="2503797"/>
                </a:cubicBezTo>
                <a:lnTo>
                  <a:pt x="5307008" y="2543608"/>
                </a:lnTo>
                <a:cubicBezTo>
                  <a:pt x="5304307" y="2555015"/>
                  <a:pt x="5302094" y="2566933"/>
                  <a:pt x="5300817" y="2579627"/>
                </a:cubicBezTo>
                <a:lnTo>
                  <a:pt x="5300491" y="2603469"/>
                </a:lnTo>
                <a:lnTo>
                  <a:pt x="5297327" y="2609298"/>
                </a:lnTo>
                <a:cubicBezTo>
                  <a:pt x="5296149" y="2620041"/>
                  <a:pt x="5302481" y="2635343"/>
                  <a:pt x="5292648" y="2632709"/>
                </a:cubicBezTo>
                <a:lnTo>
                  <a:pt x="5294499" y="2645215"/>
                </a:lnTo>
                <a:lnTo>
                  <a:pt x="5284921" y="2655995"/>
                </a:lnTo>
                <a:cubicBezTo>
                  <a:pt x="5282893" y="2657043"/>
                  <a:pt x="5280790" y="2657749"/>
                  <a:pt x="5278681" y="2658097"/>
                </a:cubicBezTo>
                <a:lnTo>
                  <a:pt x="5279052" y="2675265"/>
                </a:lnTo>
                <a:lnTo>
                  <a:pt x="5271485" y="2688260"/>
                </a:lnTo>
                <a:cubicBezTo>
                  <a:pt x="5272192" y="2692435"/>
                  <a:pt x="5272901" y="2696610"/>
                  <a:pt x="5273609" y="2700785"/>
                </a:cubicBezTo>
                <a:lnTo>
                  <a:pt x="5272098" y="2705655"/>
                </a:lnTo>
                <a:lnTo>
                  <a:pt x="5267605" y="2717660"/>
                </a:lnTo>
                <a:cubicBezTo>
                  <a:pt x="5264770" y="2723740"/>
                  <a:pt x="5261426" y="2730522"/>
                  <a:pt x="5258449" y="2738177"/>
                </a:cubicBezTo>
                <a:lnTo>
                  <a:pt x="5256679" y="2744727"/>
                </a:lnTo>
                <a:lnTo>
                  <a:pt x="5245116" y="2757932"/>
                </a:lnTo>
                <a:cubicBezTo>
                  <a:pt x="5236430" y="2767502"/>
                  <a:pt x="5230416" y="2775146"/>
                  <a:pt x="5233122" y="2784915"/>
                </a:cubicBezTo>
                <a:cubicBezTo>
                  <a:pt x="5221620" y="2799359"/>
                  <a:pt x="5193828" y="2806744"/>
                  <a:pt x="5197792" y="2830475"/>
                </a:cubicBezTo>
                <a:cubicBezTo>
                  <a:pt x="5186798" y="2821932"/>
                  <a:pt x="5192955" y="2855565"/>
                  <a:pt x="5180199" y="2857691"/>
                </a:cubicBezTo>
                <a:cubicBezTo>
                  <a:pt x="5170100" y="2858096"/>
                  <a:pt x="5169614" y="2868393"/>
                  <a:pt x="5164940" y="2875644"/>
                </a:cubicBezTo>
                <a:cubicBezTo>
                  <a:pt x="5154127" y="2879787"/>
                  <a:pt x="5139696" y="2917521"/>
                  <a:pt x="5139323" y="2931296"/>
                </a:cubicBezTo>
                <a:cubicBezTo>
                  <a:pt x="5144210" y="2970932"/>
                  <a:pt x="5099528" y="2996158"/>
                  <a:pt x="5102390" y="3027705"/>
                </a:cubicBezTo>
                <a:cubicBezTo>
                  <a:pt x="5100365" y="3035586"/>
                  <a:pt x="5097192" y="3041915"/>
                  <a:pt x="5093321" y="3047244"/>
                </a:cubicBezTo>
                <a:lnTo>
                  <a:pt x="5080729" y="3060118"/>
                </a:lnTo>
                <a:lnTo>
                  <a:pt x="5073626" y="3059690"/>
                </a:lnTo>
                <a:lnTo>
                  <a:pt x="5067867" y="3069806"/>
                </a:lnTo>
                <a:lnTo>
                  <a:pt x="5065335" y="3071678"/>
                </a:lnTo>
                <a:cubicBezTo>
                  <a:pt x="5060475" y="3075234"/>
                  <a:pt x="5055815" y="3078901"/>
                  <a:pt x="5051806" y="3083233"/>
                </a:cubicBezTo>
                <a:cubicBezTo>
                  <a:pt x="5076417" y="3100024"/>
                  <a:pt x="5021773" y="3122856"/>
                  <a:pt x="5047824" y="3128247"/>
                </a:cubicBezTo>
                <a:cubicBezTo>
                  <a:pt x="5030083" y="3154978"/>
                  <a:pt x="5059535" y="3153095"/>
                  <a:pt x="5022444" y="3166893"/>
                </a:cubicBezTo>
                <a:cubicBezTo>
                  <a:pt x="5009215" y="3225035"/>
                  <a:pt x="4960350" y="3252747"/>
                  <a:pt x="4961916" y="3312149"/>
                </a:cubicBezTo>
                <a:cubicBezTo>
                  <a:pt x="4955371" y="3297387"/>
                  <a:pt x="4932004" y="3332561"/>
                  <a:pt x="4928070" y="3349450"/>
                </a:cubicBezTo>
                <a:cubicBezTo>
                  <a:pt x="4901199" y="3293116"/>
                  <a:pt x="4891428" y="3463059"/>
                  <a:pt x="4858652" y="3443841"/>
                </a:cubicBezTo>
                <a:cubicBezTo>
                  <a:pt x="4840872" y="3495884"/>
                  <a:pt x="4832958" y="3617975"/>
                  <a:pt x="4821392" y="3661714"/>
                </a:cubicBezTo>
                <a:cubicBezTo>
                  <a:pt x="4823621" y="3666551"/>
                  <a:pt x="4824768" y="3671561"/>
                  <a:pt x="4825147" y="3676668"/>
                </a:cubicBezTo>
                <a:lnTo>
                  <a:pt x="4824341" y="3691352"/>
                </a:lnTo>
                <a:lnTo>
                  <a:pt x="4822735" y="3692500"/>
                </a:lnTo>
                <a:cubicBezTo>
                  <a:pt x="4817912" y="3698748"/>
                  <a:pt x="4816795" y="3703524"/>
                  <a:pt x="4817318" y="3707640"/>
                </a:cubicBezTo>
                <a:lnTo>
                  <a:pt x="4819146" y="3712253"/>
                </a:lnTo>
                <a:lnTo>
                  <a:pt x="4816373" y="3723048"/>
                </a:lnTo>
                <a:lnTo>
                  <a:pt x="4813460" y="3745409"/>
                </a:lnTo>
                <a:lnTo>
                  <a:pt x="4810527" y="3748566"/>
                </a:lnTo>
                <a:cubicBezTo>
                  <a:pt x="4798737" y="3762490"/>
                  <a:pt x="4755451" y="3809983"/>
                  <a:pt x="4742720" y="3828954"/>
                </a:cubicBezTo>
                <a:lnTo>
                  <a:pt x="4731784" y="3868871"/>
                </a:lnTo>
                <a:lnTo>
                  <a:pt x="4731481" y="3868898"/>
                </a:lnTo>
                <a:cubicBezTo>
                  <a:pt x="4730422" y="3870084"/>
                  <a:pt x="4729442" y="3872132"/>
                  <a:pt x="4728490" y="3875525"/>
                </a:cubicBezTo>
                <a:lnTo>
                  <a:pt x="4727500" y="3880683"/>
                </a:lnTo>
                <a:lnTo>
                  <a:pt x="4719663" y="3896892"/>
                </a:lnTo>
                <a:lnTo>
                  <a:pt x="4715899" y="3897345"/>
                </a:lnTo>
                <a:cubicBezTo>
                  <a:pt x="4715876" y="3897775"/>
                  <a:pt x="4715854" y="3898203"/>
                  <a:pt x="4715832" y="3898632"/>
                </a:cubicBezTo>
                <a:lnTo>
                  <a:pt x="4618476" y="4076334"/>
                </a:lnTo>
                <a:cubicBezTo>
                  <a:pt x="4617399" y="4112851"/>
                  <a:pt x="4590920" y="4122978"/>
                  <a:pt x="4576303" y="4154580"/>
                </a:cubicBezTo>
                <a:cubicBezTo>
                  <a:pt x="4585172" y="4189077"/>
                  <a:pt x="4550681" y="4172136"/>
                  <a:pt x="4536795" y="4186216"/>
                </a:cubicBezTo>
                <a:lnTo>
                  <a:pt x="4534335" y="4190678"/>
                </a:lnTo>
                <a:lnTo>
                  <a:pt x="4532585" y="4203860"/>
                </a:lnTo>
                <a:cubicBezTo>
                  <a:pt x="4532638" y="4205567"/>
                  <a:pt x="4532692" y="4207276"/>
                  <a:pt x="4532745" y="4208983"/>
                </a:cubicBezTo>
                <a:cubicBezTo>
                  <a:pt x="4532551" y="4212450"/>
                  <a:pt x="4532031" y="4214675"/>
                  <a:pt x="4531239" y="4216126"/>
                </a:cubicBezTo>
                <a:lnTo>
                  <a:pt x="4530941" y="4216251"/>
                </a:lnTo>
                <a:lnTo>
                  <a:pt x="4530039" y="4223045"/>
                </a:lnTo>
                <a:cubicBezTo>
                  <a:pt x="4529114" y="4234633"/>
                  <a:pt x="4528779" y="4246020"/>
                  <a:pt x="4528920" y="4256957"/>
                </a:cubicBezTo>
                <a:cubicBezTo>
                  <a:pt x="4512505" y="4262858"/>
                  <a:pt x="4521695" y="4305010"/>
                  <a:pt x="4495092" y="4295227"/>
                </a:cubicBezTo>
                <a:cubicBezTo>
                  <a:pt x="4494469" y="4309813"/>
                  <a:pt x="4504108" y="4320656"/>
                  <a:pt x="4487069" y="4312260"/>
                </a:cubicBezTo>
                <a:cubicBezTo>
                  <a:pt x="4486347" y="4316957"/>
                  <a:pt x="4484219" y="4319510"/>
                  <a:pt x="4481391" y="4321074"/>
                </a:cubicBezTo>
                <a:lnTo>
                  <a:pt x="4480140" y="4321443"/>
                </a:lnTo>
                <a:lnTo>
                  <a:pt x="4479199" y="4353976"/>
                </a:lnTo>
                <a:lnTo>
                  <a:pt x="4476976" y="4357874"/>
                </a:lnTo>
                <a:cubicBezTo>
                  <a:pt x="4477666" y="4365122"/>
                  <a:pt x="4478355" y="4372372"/>
                  <a:pt x="4479044" y="4379621"/>
                </a:cubicBezTo>
                <a:lnTo>
                  <a:pt x="4478683" y="4390568"/>
                </a:lnTo>
                <a:lnTo>
                  <a:pt x="4481532" y="4394254"/>
                </a:lnTo>
                <a:cubicBezTo>
                  <a:pt x="4482969" y="4397909"/>
                  <a:pt x="4482918" y="4402720"/>
                  <a:pt x="4479499" y="4410114"/>
                </a:cubicBezTo>
                <a:lnTo>
                  <a:pt x="4478153" y="4411710"/>
                </a:lnTo>
                <a:lnTo>
                  <a:pt x="4480616" y="4425622"/>
                </a:lnTo>
                <a:cubicBezTo>
                  <a:pt x="4482131" y="4430247"/>
                  <a:pt x="4484387" y="4434528"/>
                  <a:pt x="4487688" y="4438292"/>
                </a:cubicBezTo>
                <a:cubicBezTo>
                  <a:pt x="4457664" y="4477897"/>
                  <a:pt x="4468221" y="4523123"/>
                  <a:pt x="4454727" y="4569970"/>
                </a:cubicBezTo>
                <a:cubicBezTo>
                  <a:pt x="4417898" y="4583966"/>
                  <a:pt x="4440689" y="4674230"/>
                  <a:pt x="4469804" y="4692415"/>
                </a:cubicBezTo>
                <a:cubicBezTo>
                  <a:pt x="4432851" y="4685322"/>
                  <a:pt x="4490117" y="4807198"/>
                  <a:pt x="4450795" y="4763659"/>
                </a:cubicBezTo>
                <a:cubicBezTo>
                  <a:pt x="4450628" y="4780652"/>
                  <a:pt x="4432755" y="4794620"/>
                  <a:pt x="4422945" y="4783049"/>
                </a:cubicBezTo>
                <a:cubicBezTo>
                  <a:pt x="4437721" y="4837759"/>
                  <a:pt x="4397569" y="4905997"/>
                  <a:pt x="4397314" y="4964397"/>
                </a:cubicBezTo>
                <a:cubicBezTo>
                  <a:pt x="4363407" y="4989414"/>
                  <a:pt x="4392349" y="4977986"/>
                  <a:pt x="4380606" y="5008665"/>
                </a:cubicBezTo>
                <a:cubicBezTo>
                  <a:pt x="4407778" y="5005114"/>
                  <a:pt x="4358378" y="5044304"/>
                  <a:pt x="4386649" y="5051823"/>
                </a:cubicBezTo>
                <a:cubicBezTo>
                  <a:pt x="4383620" y="5057169"/>
                  <a:pt x="4379789" y="5062109"/>
                  <a:pt x="4375733" y="5067011"/>
                </a:cubicBezTo>
                <a:lnTo>
                  <a:pt x="4373624" y="5069584"/>
                </a:lnTo>
                <a:lnTo>
                  <a:pt x="4370134" y="5080883"/>
                </a:lnTo>
                <a:lnTo>
                  <a:pt x="4362957" y="5082819"/>
                </a:lnTo>
                <a:lnTo>
                  <a:pt x="4333195" y="5221840"/>
                </a:lnTo>
                <a:cubicBezTo>
                  <a:pt x="4335888" y="5234770"/>
                  <a:pt x="4329894" y="5274591"/>
                  <a:pt x="4320037" y="5281999"/>
                </a:cubicBezTo>
                <a:cubicBezTo>
                  <a:pt x="4316990" y="5290274"/>
                  <a:pt x="4318795" y="5300010"/>
                  <a:pt x="4308816" y="5303704"/>
                </a:cubicBezTo>
                <a:cubicBezTo>
                  <a:pt x="4300851" y="5321498"/>
                  <a:pt x="4282560" y="5362240"/>
                  <a:pt x="4272244" y="5388756"/>
                </a:cubicBezTo>
                <a:cubicBezTo>
                  <a:pt x="4281980" y="5405143"/>
                  <a:pt x="4255067" y="5425092"/>
                  <a:pt x="4246915" y="5462809"/>
                </a:cubicBezTo>
                <a:cubicBezTo>
                  <a:pt x="4258299" y="5480842"/>
                  <a:pt x="4241233" y="5488203"/>
                  <a:pt x="4255030" y="5521632"/>
                </a:cubicBezTo>
                <a:cubicBezTo>
                  <a:pt x="4253005" y="5522647"/>
                  <a:pt x="4251068" y="5523996"/>
                  <a:pt x="4249277" y="5525636"/>
                </a:cubicBezTo>
                <a:cubicBezTo>
                  <a:pt x="4238872" y="5535166"/>
                  <a:pt x="4235581" y="5552275"/>
                  <a:pt x="4241924" y="5563850"/>
                </a:cubicBezTo>
                <a:cubicBezTo>
                  <a:pt x="4259047" y="5616453"/>
                  <a:pt x="4250256" y="5660812"/>
                  <a:pt x="4248240" y="5703386"/>
                </a:cubicBezTo>
                <a:cubicBezTo>
                  <a:pt x="4243085" y="5751111"/>
                  <a:pt x="4218929" y="5715189"/>
                  <a:pt x="4232982" y="5777907"/>
                </a:cubicBezTo>
                <a:cubicBezTo>
                  <a:pt x="4221558" y="5782651"/>
                  <a:pt x="4219728" y="5790057"/>
                  <a:pt x="4222394" y="5803443"/>
                </a:cubicBezTo>
                <a:cubicBezTo>
                  <a:pt x="4219121" y="5826511"/>
                  <a:pt x="4193576" y="5820653"/>
                  <a:pt x="4204974" y="5846279"/>
                </a:cubicBezTo>
                <a:cubicBezTo>
                  <a:pt x="4191825" y="5839931"/>
                  <a:pt x="4191753" y="5888934"/>
                  <a:pt x="4179217" y="5876046"/>
                </a:cubicBezTo>
                <a:cubicBezTo>
                  <a:pt x="4163863" y="5888983"/>
                  <a:pt x="4183376" y="5899672"/>
                  <a:pt x="4169698" y="5912761"/>
                </a:cubicBezTo>
                <a:cubicBezTo>
                  <a:pt x="4164113" y="5929085"/>
                  <a:pt x="4186281" y="5905514"/>
                  <a:pt x="4183963" y="5924201"/>
                </a:cubicBezTo>
                <a:lnTo>
                  <a:pt x="4143073" y="6020347"/>
                </a:lnTo>
                <a:cubicBezTo>
                  <a:pt x="4148635" y="6035084"/>
                  <a:pt x="4142583" y="6045204"/>
                  <a:pt x="4132699" y="6054447"/>
                </a:cubicBezTo>
                <a:cubicBezTo>
                  <a:pt x="4128762" y="6085993"/>
                  <a:pt x="4111337" y="6112491"/>
                  <a:pt x="4099744" y="6146773"/>
                </a:cubicBezTo>
                <a:cubicBezTo>
                  <a:pt x="4101611" y="6186210"/>
                  <a:pt x="4075513" y="6201974"/>
                  <a:pt x="4063216" y="6238624"/>
                </a:cubicBezTo>
                <a:cubicBezTo>
                  <a:pt x="4076714" y="6279119"/>
                  <a:pt x="4027194" y="6257865"/>
                  <a:pt x="4021696" y="6289517"/>
                </a:cubicBezTo>
                <a:cubicBezTo>
                  <a:pt x="4030060" y="6343907"/>
                  <a:pt x="4004638" y="6285373"/>
                  <a:pt x="3993817" y="6365399"/>
                </a:cubicBezTo>
                <a:cubicBezTo>
                  <a:pt x="3996125" y="6370415"/>
                  <a:pt x="3990553" y="6379380"/>
                  <a:pt x="3986236" y="6377584"/>
                </a:cubicBezTo>
                <a:cubicBezTo>
                  <a:pt x="3984044" y="6395147"/>
                  <a:pt x="3911719" y="6484083"/>
                  <a:pt x="3911599" y="6509659"/>
                </a:cubicBezTo>
                <a:cubicBezTo>
                  <a:pt x="3888028" y="6555694"/>
                  <a:pt x="3870378" y="6548451"/>
                  <a:pt x="3858869" y="6582751"/>
                </a:cubicBezTo>
                <a:cubicBezTo>
                  <a:pt x="3834576" y="6620569"/>
                  <a:pt x="3820634" y="6692927"/>
                  <a:pt x="3770950" y="6757987"/>
                </a:cubicBezTo>
                <a:lnTo>
                  <a:pt x="3749766" y="6858000"/>
                </a:lnTo>
                <a:lnTo>
                  <a:pt x="12348" y="6858000"/>
                </a:lnTo>
                <a:lnTo>
                  <a:pt x="0" y="6725668"/>
                </a:lnTo>
                <a:close/>
              </a:path>
            </a:pathLst>
          </a:custGeom>
          <a:solidFill>
            <a:srgbClr val="82766A">
              <a:alpha val="149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1"/>
          <p:cNvSpPr txBox="1"/>
          <p:nvPr>
            <p:ph type="title"/>
          </p:nvPr>
        </p:nvSpPr>
        <p:spPr>
          <a:xfrm>
            <a:off x="649529" y="1540022"/>
            <a:ext cx="2865300" cy="22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00"/>
              <a:buFont typeface="Calibri"/>
              <a:buNone/>
            </a:pPr>
            <a:r>
              <a:rPr b="1" lang="en-GB">
                <a:solidFill>
                  <a:srgbClr val="262626"/>
                </a:solidFill>
              </a:rPr>
              <a:t>MK Health Inequalities Action Group</a:t>
            </a:r>
            <a:endParaRPr/>
          </a:p>
        </p:txBody>
      </p:sp>
      <p:sp>
        <p:nvSpPr>
          <p:cNvPr id="258" name="Google Shape;258;p31"/>
          <p:cNvSpPr txBox="1"/>
          <p:nvPr>
            <p:ph idx="1" type="body"/>
          </p:nvPr>
        </p:nvSpPr>
        <p:spPr>
          <a:xfrm>
            <a:off x="4572000" y="672352"/>
            <a:ext cx="3718500" cy="39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841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Char char="●"/>
            </a:pPr>
            <a:r>
              <a:rPr lang="en-GB">
                <a:solidFill>
                  <a:srgbClr val="262626"/>
                </a:solidFill>
              </a:rPr>
              <a:t>Formed in response to Covid and concerns about vulnerable groups</a:t>
            </a:r>
            <a:endParaRPr/>
          </a:p>
          <a:p>
            <a:pPr indent="-1841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Char char="●"/>
            </a:pPr>
            <a:r>
              <a:rPr lang="en-GB">
                <a:solidFill>
                  <a:srgbClr val="262626"/>
                </a:solidFill>
              </a:rPr>
              <a:t>Cross-sector membership </a:t>
            </a:r>
            <a:endParaRPr/>
          </a:p>
          <a:p>
            <a:pPr indent="-1841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Char char="●"/>
            </a:pPr>
            <a:r>
              <a:rPr lang="en-GB">
                <a:solidFill>
                  <a:srgbClr val="262626"/>
                </a:solidFill>
              </a:rPr>
              <a:t>Using knowledge of and reach into communities to support Covid related messaging</a:t>
            </a:r>
            <a:endParaRPr/>
          </a:p>
          <a:p>
            <a:pPr indent="-1841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Char char="●"/>
            </a:pPr>
            <a:r>
              <a:rPr lang="en-GB">
                <a:solidFill>
                  <a:srgbClr val="262626"/>
                </a:solidFill>
              </a:rPr>
              <a:t>Escalating issues requiring a system response</a:t>
            </a:r>
            <a:endParaRPr/>
          </a:p>
          <a:p>
            <a:pPr indent="-1841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Char char="●"/>
            </a:pPr>
            <a:r>
              <a:rPr lang="en-GB">
                <a:solidFill>
                  <a:srgbClr val="262626"/>
                </a:solidFill>
              </a:rPr>
              <a:t>Mechanisms for combining multiagency knowledge/data with the lived experience of local people and communities</a:t>
            </a:r>
            <a:endParaRPr/>
          </a:p>
          <a:p>
            <a:pPr indent="-1841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rgbClr val="262626"/>
              </a:buClr>
              <a:buSzPts val="2100"/>
              <a:buChar char="●"/>
            </a:pPr>
            <a:r>
              <a:rPr lang="en-GB">
                <a:solidFill>
                  <a:srgbClr val="262626"/>
                </a:solidFill>
              </a:rPr>
              <a:t>A Network of Networks!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619" y="18113"/>
            <a:ext cx="7482318" cy="5125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2766A">
              <a:alpha val="149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3"/>
          <p:cNvSpPr/>
          <p:nvPr/>
        </p:nvSpPr>
        <p:spPr>
          <a:xfrm rot="195247">
            <a:off x="-146114" y="50436"/>
            <a:ext cx="4797948" cy="5175607"/>
          </a:xfrm>
          <a:custGeom>
            <a:rect b="b" l="l" r="r" t="t"/>
            <a:pathLst>
              <a:path extrusionOk="0" h="6912725" w="6408310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3"/>
          <p:cNvSpPr txBox="1"/>
          <p:nvPr>
            <p:ph type="title"/>
          </p:nvPr>
        </p:nvSpPr>
        <p:spPr>
          <a:xfrm>
            <a:off x="500839" y="1895447"/>
            <a:ext cx="3041700" cy="160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00"/>
              <a:buFont typeface="Calibri"/>
              <a:buNone/>
            </a:pPr>
            <a:r>
              <a:rPr b="1" lang="en-GB">
                <a:solidFill>
                  <a:srgbClr val="262626"/>
                </a:solidFill>
              </a:rPr>
              <a:t>Connecting Health Communities</a:t>
            </a:r>
            <a:endParaRPr/>
          </a:p>
        </p:txBody>
      </p:sp>
      <p:sp>
        <p:nvSpPr>
          <p:cNvPr id="273" name="Google Shape;273;p33"/>
          <p:cNvSpPr txBox="1"/>
          <p:nvPr>
            <p:ph idx="1" type="body"/>
          </p:nvPr>
        </p:nvSpPr>
        <p:spPr>
          <a:xfrm>
            <a:off x="4572000" y="371475"/>
            <a:ext cx="3784800" cy="46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762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●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Facilitation support from IVAR through Building Health Partnerships programme (now CHC) 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Noto Sans Symbols"/>
              <a:buChar char="⮚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2 workshops with the VCSE sector to explore an alliance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Noto Sans Symbols"/>
              <a:buChar char="⮚"/>
            </a:pPr>
            <a:r>
              <a:rPr lang="en-GB" sz="2000">
                <a:solidFill>
                  <a:srgbClr val="262626"/>
                </a:solidFill>
              </a:rPr>
              <a:t>2 workshops to a mixed audience of professionals to explore joint working on health inequalities</a:t>
            </a:r>
            <a:endParaRPr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●"/>
            </a:pPr>
            <a:r>
              <a:rPr lang="en-GB" sz="2000">
                <a:solidFill>
                  <a:srgbClr val="262626"/>
                </a:solidFill>
              </a:rPr>
              <a:t>Triangulation not duplication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●"/>
            </a:pPr>
            <a:r>
              <a:rPr lang="en-GB" sz="2000">
                <a:solidFill>
                  <a:srgbClr val="262626"/>
                </a:solidFill>
              </a:rPr>
              <a:t>Represent collective interests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●"/>
            </a:pPr>
            <a:r>
              <a:rPr lang="en-GB" sz="2000">
                <a:solidFill>
                  <a:srgbClr val="262626"/>
                </a:solidFill>
              </a:rPr>
              <a:t>Shared values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000"/>
              <a:buChar char="●"/>
            </a:pPr>
            <a:r>
              <a:rPr lang="en-GB" sz="2000">
                <a:solidFill>
                  <a:srgbClr val="262626"/>
                </a:solidFill>
              </a:rPr>
              <a:t>Flexible architecture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rgbClr val="262626"/>
              </a:buClr>
              <a:buSzPts val="2000"/>
              <a:buChar char="●"/>
            </a:pPr>
            <a:r>
              <a:rPr lang="en-GB" sz="2000">
                <a:solidFill>
                  <a:srgbClr val="262626"/>
                </a:solidFill>
              </a:rPr>
              <a:t>Continuous learning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>
            <a:alpha val="35200"/>
          </a:srgbClr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/>
          <p:nvPr/>
        </p:nvSpPr>
        <p:spPr>
          <a:xfrm>
            <a:off x="0" y="4569000"/>
            <a:ext cx="9182100" cy="5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4"/>
          <p:cNvSpPr txBox="1"/>
          <p:nvPr>
            <p:ph type="ctrTitle"/>
          </p:nvPr>
        </p:nvSpPr>
        <p:spPr>
          <a:xfrm>
            <a:off x="311700" y="134975"/>
            <a:ext cx="8520600" cy="88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880">
                <a:latin typeface="Avenir"/>
                <a:ea typeface="Avenir"/>
                <a:cs typeface="Avenir"/>
                <a:sym typeface="Avenir"/>
              </a:rPr>
              <a:t>What next?</a:t>
            </a:r>
            <a:endParaRPr sz="488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0" name="Google Shape;280;p34"/>
          <p:cNvSpPr txBox="1"/>
          <p:nvPr>
            <p:ph idx="1" type="subTitle"/>
          </p:nvPr>
        </p:nvSpPr>
        <p:spPr>
          <a:xfrm>
            <a:off x="1562125" y="1201550"/>
            <a:ext cx="6882000" cy="29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Download resources and learning products: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u="sng">
                <a:solidFill>
                  <a:schemeClr val="hlink"/>
                </a:solidFill>
                <a:hlinkClick r:id="rId3"/>
              </a:rPr>
              <a:t>Innovation Unit Resources page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u="sng">
                <a:solidFill>
                  <a:schemeClr val="hlink"/>
                </a:solidFill>
                <a:hlinkClick r:id="rId4"/>
              </a:rPr>
              <a:t>IVAR </a:t>
            </a:r>
            <a:r>
              <a:rPr lang="en-GB" sz="1800" u="sng">
                <a:solidFill>
                  <a:schemeClr val="hlink"/>
                </a:solidFill>
                <a:hlinkClick r:id="rId5"/>
              </a:rPr>
              <a:t>Resources</a:t>
            </a:r>
            <a:r>
              <a:rPr lang="en-GB" sz="1800" u="sng">
                <a:solidFill>
                  <a:schemeClr val="hlink"/>
                </a:solidFill>
                <a:hlinkClick r:id="rId6"/>
              </a:rPr>
              <a:t> page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The King’s Fund project page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Join the conversation on Twitter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@InnovationUnit @TNLComFund @IVAR_UK @</a:t>
            </a:r>
            <a:r>
              <a:rPr lang="en-GB" sz="1800"/>
              <a:t>TheKingsFund</a:t>
            </a:r>
            <a:r>
              <a:rPr lang="en-GB" sz="1800"/>
              <a:t>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Keep and eye out for blogs and resources coming soon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81" name="Google Shape;281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1723" y="1068675"/>
            <a:ext cx="809325" cy="80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7662" y="2574150"/>
            <a:ext cx="657450" cy="6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31725" y="3624525"/>
            <a:ext cx="809325" cy="82402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4"/>
          <p:cNvSpPr txBox="1"/>
          <p:nvPr/>
        </p:nvSpPr>
        <p:spPr>
          <a:xfrm>
            <a:off x="4295175" y="67325"/>
            <a:ext cx="4693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latin typeface="Avenir"/>
                <a:ea typeface="Avenir"/>
                <a:cs typeface="Avenir"/>
                <a:sym typeface="Avenir"/>
              </a:rPr>
              <a:t>In the chat: </a:t>
            </a:r>
            <a:endParaRPr i="1"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latin typeface="Avenir"/>
                <a:ea typeface="Avenir"/>
                <a:cs typeface="Avenir"/>
                <a:sym typeface="Avenir"/>
              </a:rPr>
              <a:t>What resonated with you from the session?</a:t>
            </a:r>
            <a:endParaRPr i="1" sz="18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85" name="Google Shape;285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00900" y="4638317"/>
            <a:ext cx="2843095" cy="5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>
            <a:alpha val="35200"/>
          </a:srgbClr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b="5758" l="0" r="0" t="0"/>
          <a:stretch/>
        </p:blipFill>
        <p:spPr>
          <a:xfrm>
            <a:off x="1303425" y="667975"/>
            <a:ext cx="7432027" cy="39397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/>
          <p:nvPr/>
        </p:nvSpPr>
        <p:spPr>
          <a:xfrm>
            <a:off x="1324150" y="1611350"/>
            <a:ext cx="3693000" cy="2137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/>
          <p:nvPr/>
        </p:nvSpPr>
        <p:spPr>
          <a:xfrm>
            <a:off x="5017150" y="1602425"/>
            <a:ext cx="3718200" cy="2137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/>
          <p:nvPr/>
        </p:nvSpPr>
        <p:spPr>
          <a:xfrm rot="2265025">
            <a:off x="853639" y="3034559"/>
            <a:ext cx="3642790" cy="20036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90" name="Google Shape;90;p18"/>
          <p:cNvSpPr txBox="1"/>
          <p:nvPr/>
        </p:nvSpPr>
        <p:spPr>
          <a:xfrm>
            <a:off x="169500" y="1372650"/>
            <a:ext cx="1087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Write and upvote questions here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" name="Google Shape;91;p18"/>
          <p:cNvSpPr/>
          <p:nvPr/>
        </p:nvSpPr>
        <p:spPr>
          <a:xfrm rot="6957012">
            <a:off x="4805478" y="3586460"/>
            <a:ext cx="1162733" cy="20018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5370125" y="1972200"/>
            <a:ext cx="1087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Introduce yourself / contribute in chat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1227225" y="74300"/>
            <a:ext cx="3111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latin typeface="Nunito"/>
                <a:ea typeface="Nunito"/>
                <a:cs typeface="Nunito"/>
                <a:sym typeface="Nunito"/>
              </a:rPr>
              <a:t>Zoom Webinar</a:t>
            </a:r>
            <a:endParaRPr b="1" sz="2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5731250" y="349375"/>
            <a:ext cx="240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Change your view here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" name="Google Shape;95;p18"/>
          <p:cNvSpPr/>
          <p:nvPr/>
        </p:nvSpPr>
        <p:spPr>
          <a:xfrm rot="541632">
            <a:off x="7093951" y="749252"/>
            <a:ext cx="1162499" cy="20019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 txBox="1"/>
          <p:nvPr/>
        </p:nvSpPr>
        <p:spPr>
          <a:xfrm>
            <a:off x="1303425" y="4683950"/>
            <a:ext cx="7431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Contact </a:t>
            </a:r>
            <a:r>
              <a:rPr b="1" lang="en-GB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Savannah Fishel</a:t>
            </a:r>
            <a:r>
              <a:rPr lang="en-GB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in chat if you are having technical problems</a:t>
            </a:r>
            <a:endParaRPr sz="17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>
            <a:alpha val="35200"/>
          </a:srgbClr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/>
          <p:nvPr/>
        </p:nvSpPr>
        <p:spPr>
          <a:xfrm>
            <a:off x="125" y="4536550"/>
            <a:ext cx="9144000" cy="63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type="ctrTitle"/>
          </p:nvPr>
        </p:nvSpPr>
        <p:spPr>
          <a:xfrm>
            <a:off x="107950" y="86250"/>
            <a:ext cx="4932900" cy="101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890">
                <a:latin typeface="Avenir"/>
                <a:ea typeface="Avenir"/>
                <a:cs typeface="Avenir"/>
                <a:sym typeface="Avenir"/>
              </a:rPr>
              <a:t>Themes from the learning that emerged from the Health Equality Development Grantee learning and support programme</a:t>
            </a:r>
            <a:endParaRPr sz="169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3" name="Google Shape;103;p19"/>
          <p:cNvSpPr txBox="1"/>
          <p:nvPr>
            <p:ph idx="1" type="subTitle"/>
          </p:nvPr>
        </p:nvSpPr>
        <p:spPr>
          <a:xfrm>
            <a:off x="2827750" y="4620000"/>
            <a:ext cx="6275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Arvo"/>
                <a:ea typeface="Arvo"/>
                <a:cs typeface="Arvo"/>
                <a:sym typeface="Arvo"/>
              </a:rPr>
              <a:t>Visit </a:t>
            </a:r>
            <a:r>
              <a:rPr lang="en-GB" sz="1100" u="sng">
                <a:solidFill>
                  <a:schemeClr val="hlink"/>
                </a:solidFill>
                <a:latin typeface="Arvo"/>
                <a:ea typeface="Arvo"/>
                <a:cs typeface="Arvo"/>
                <a:sym typeface="Arvo"/>
                <a:hlinkClick r:id="rId3"/>
              </a:rPr>
              <a:t>innovationunit.org/projects/health-equalities/</a:t>
            </a:r>
            <a:r>
              <a:rPr lang="en-GB" sz="1100">
                <a:latin typeface="Arvo"/>
                <a:ea typeface="Arvo"/>
                <a:cs typeface="Arvo"/>
                <a:sym typeface="Arvo"/>
              </a:rPr>
              <a:t> for more information and </a:t>
            </a:r>
            <a:r>
              <a:rPr lang="en-GB" sz="1100">
                <a:latin typeface="Arvo"/>
                <a:ea typeface="Arvo"/>
                <a:cs typeface="Arvo"/>
                <a:sym typeface="Arvo"/>
              </a:rPr>
              <a:t>resources</a:t>
            </a:r>
            <a:r>
              <a:rPr lang="en-GB" sz="1100">
                <a:latin typeface="Arvo"/>
                <a:ea typeface="Arvo"/>
                <a:cs typeface="Arvo"/>
                <a:sym typeface="Arvo"/>
              </a:rPr>
              <a:t>. </a:t>
            </a:r>
            <a:endParaRPr sz="1100"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Arvo"/>
                <a:ea typeface="Arvo"/>
                <a:cs typeface="Arvo"/>
                <a:sym typeface="Arvo"/>
              </a:rPr>
              <a:t>Full storybook available for download from April.</a:t>
            </a:r>
            <a:endParaRPr sz="11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989100" y="2176525"/>
            <a:ext cx="1700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Structure is a vital enabler of strong partnership working.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4127913" y="2160325"/>
            <a:ext cx="2090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Capitalise on the altered perception of the VCSE sector and its USP.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984100" y="1195400"/>
            <a:ext cx="215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Adapt the narrative and engagement strategy to different audiences.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4121800" y="1195400"/>
            <a:ext cx="2025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Make expectations clear and explicit with partners from the start.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4172500" y="3313675"/>
            <a:ext cx="191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Focus on where the energy already is. 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990550" y="3303300"/>
            <a:ext cx="1837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Partner with local, community-led organisations to build trust with citizens.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4579297"/>
            <a:ext cx="1913098" cy="56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450" y="1237851"/>
            <a:ext cx="632251" cy="659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9475" y="3303300"/>
            <a:ext cx="632252" cy="657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1425" y="2266950"/>
            <a:ext cx="632274" cy="63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66250" y="3271500"/>
            <a:ext cx="695153" cy="63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85588" y="2269200"/>
            <a:ext cx="632274" cy="605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54475" y="1242625"/>
            <a:ext cx="632248" cy="595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59600" y="3259464"/>
            <a:ext cx="632249" cy="63845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7064600" y="3313675"/>
            <a:ext cx="1913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Relational and empathetic practice: trust first.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7064600" y="2140900"/>
            <a:ext cx="2154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Influencing a complex system with moving parts takes time - and there are many approaches across different levels.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284150" y="2277699"/>
            <a:ext cx="632277" cy="68655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/>
          <p:nvPr/>
        </p:nvSpPr>
        <p:spPr>
          <a:xfrm>
            <a:off x="6537550" y="338625"/>
            <a:ext cx="2397300" cy="1266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100"/>
              <a:buFont typeface="Arvo"/>
              <a:buChar char="❏"/>
            </a:pPr>
            <a:r>
              <a:rPr lang="en-GB" sz="1100">
                <a:solidFill>
                  <a:srgbClr val="5B0F00"/>
                </a:solidFill>
                <a:latin typeface="Arvo"/>
                <a:ea typeface="Arvo"/>
                <a:cs typeface="Arvo"/>
                <a:sym typeface="Arvo"/>
              </a:rPr>
              <a:t>9 months</a:t>
            </a:r>
            <a:endParaRPr sz="1100">
              <a:solidFill>
                <a:srgbClr val="5B0F00"/>
              </a:solidFill>
              <a:latin typeface="Arvo"/>
              <a:ea typeface="Arvo"/>
              <a:cs typeface="Arvo"/>
              <a:sym typeface="Arv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100"/>
              <a:buFont typeface="Arvo"/>
              <a:buChar char="❏"/>
            </a:pPr>
            <a:r>
              <a:rPr lang="en-GB" sz="1100">
                <a:solidFill>
                  <a:srgbClr val="5B0F00"/>
                </a:solidFill>
                <a:latin typeface="Arvo"/>
                <a:ea typeface="Arvo"/>
                <a:cs typeface="Arvo"/>
                <a:sym typeface="Arvo"/>
              </a:rPr>
              <a:t>7 learning events</a:t>
            </a:r>
            <a:endParaRPr sz="1100">
              <a:solidFill>
                <a:srgbClr val="5B0F00"/>
              </a:solidFill>
              <a:latin typeface="Arvo"/>
              <a:ea typeface="Arvo"/>
              <a:cs typeface="Arvo"/>
              <a:sym typeface="Arv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100"/>
              <a:buFont typeface="Arvo"/>
              <a:buChar char="❏"/>
            </a:pPr>
            <a:r>
              <a:rPr lang="en-GB" sz="1100">
                <a:solidFill>
                  <a:srgbClr val="5B0F00"/>
                </a:solidFill>
                <a:latin typeface="Arvo"/>
                <a:ea typeface="Arvo"/>
                <a:cs typeface="Arvo"/>
                <a:sym typeface="Arvo"/>
              </a:rPr>
              <a:t>3 workshops</a:t>
            </a:r>
            <a:endParaRPr sz="1100">
              <a:solidFill>
                <a:srgbClr val="5B0F00"/>
              </a:solidFill>
              <a:latin typeface="Arvo"/>
              <a:ea typeface="Arvo"/>
              <a:cs typeface="Arvo"/>
              <a:sym typeface="Arv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100"/>
              <a:buFont typeface="Arvo"/>
              <a:buChar char="❏"/>
            </a:pPr>
            <a:r>
              <a:rPr lang="en-GB" sz="1100">
                <a:solidFill>
                  <a:srgbClr val="5B0F00"/>
                </a:solidFill>
                <a:latin typeface="Arvo"/>
                <a:ea typeface="Arvo"/>
                <a:cs typeface="Arvo"/>
                <a:sym typeface="Arvo"/>
              </a:rPr>
              <a:t>2 public-facing events</a:t>
            </a:r>
            <a:endParaRPr sz="1100">
              <a:solidFill>
                <a:srgbClr val="5B0F00"/>
              </a:solidFill>
              <a:latin typeface="Arvo"/>
              <a:ea typeface="Arvo"/>
              <a:cs typeface="Arvo"/>
              <a:sym typeface="Arv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100"/>
              <a:buFont typeface="Arvo"/>
              <a:buChar char="❏"/>
            </a:pPr>
            <a:r>
              <a:rPr lang="en-GB" sz="1100">
                <a:solidFill>
                  <a:srgbClr val="5B0F00"/>
                </a:solidFill>
                <a:latin typeface="Arvo"/>
                <a:ea typeface="Arvo"/>
                <a:cs typeface="Arvo"/>
                <a:sym typeface="Arvo"/>
              </a:rPr>
              <a:t>14 sites </a:t>
            </a:r>
            <a:r>
              <a:rPr lang="en-GB" sz="1100">
                <a:solidFill>
                  <a:srgbClr val="5B0F00"/>
                </a:solidFill>
                <a:latin typeface="Arvo"/>
                <a:ea typeface="Arvo"/>
                <a:cs typeface="Arvo"/>
                <a:sym typeface="Arvo"/>
              </a:rPr>
              <a:t>across</a:t>
            </a:r>
            <a:r>
              <a:rPr lang="en-GB" sz="1100">
                <a:solidFill>
                  <a:srgbClr val="5B0F00"/>
                </a:solidFill>
                <a:latin typeface="Arvo"/>
                <a:ea typeface="Arvo"/>
                <a:cs typeface="Arvo"/>
                <a:sym typeface="Arvo"/>
              </a:rPr>
              <a:t> England</a:t>
            </a:r>
            <a:endParaRPr sz="1100">
              <a:solidFill>
                <a:srgbClr val="5B0F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6983086" y="-26175"/>
            <a:ext cx="309600" cy="364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8197531" y="-26175"/>
            <a:ext cx="309600" cy="364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ctrTitle"/>
          </p:nvPr>
        </p:nvSpPr>
        <p:spPr>
          <a:xfrm>
            <a:off x="1143000" y="1653140"/>
            <a:ext cx="6858000" cy="1418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br>
              <a:rPr b="1"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Healthy Communities Together </a:t>
            </a: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6038" y="30294"/>
            <a:ext cx="1430731" cy="6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/>
          <p:nvPr/>
        </p:nvSpPr>
        <p:spPr>
          <a:xfrm>
            <a:off x="41184" y="4683292"/>
            <a:ext cx="9144000" cy="54000"/>
          </a:xfrm>
          <a:prstGeom prst="rect">
            <a:avLst/>
          </a:prstGeom>
          <a:solidFill>
            <a:srgbClr val="8B2B75"/>
          </a:solidFill>
          <a:ln>
            <a:noFill/>
          </a:ln>
        </p:spPr>
        <p:txBody>
          <a:bodyPr anchorCtr="0" anchor="t" bIns="23750" lIns="47475" spcFirstLastPara="1" rIns="47475" wrap="square" tIns="237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136" name="Google Shape;13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6788" y="4655337"/>
            <a:ext cx="2555060" cy="59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84" y="671039"/>
            <a:ext cx="9035584" cy="401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95162" y="1565469"/>
            <a:ext cx="4823224" cy="301228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505175" y="1665426"/>
            <a:ext cx="3045300" cy="19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Healthy Communities Together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6038" y="30294"/>
            <a:ext cx="1430731" cy="6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/>
          <p:nvPr/>
        </p:nvSpPr>
        <p:spPr>
          <a:xfrm>
            <a:off x="41184" y="4683292"/>
            <a:ext cx="9144000" cy="54000"/>
          </a:xfrm>
          <a:prstGeom prst="rect">
            <a:avLst/>
          </a:prstGeom>
          <a:solidFill>
            <a:srgbClr val="8B2B75"/>
          </a:solidFill>
          <a:ln>
            <a:noFill/>
          </a:ln>
        </p:spPr>
        <p:txBody>
          <a:bodyPr anchorCtr="0" anchor="t" bIns="23750" lIns="47475" spcFirstLastPara="1" rIns="47475" wrap="square" tIns="237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2"/>
          <p:cNvSpPr/>
          <p:nvPr/>
        </p:nvSpPr>
        <p:spPr>
          <a:xfrm>
            <a:off x="41184" y="4633044"/>
            <a:ext cx="9144000" cy="35100"/>
          </a:xfrm>
          <a:prstGeom prst="rect">
            <a:avLst/>
          </a:prstGeom>
          <a:solidFill>
            <a:srgbClr val="4CBBB7"/>
          </a:solidFill>
          <a:ln>
            <a:noFill/>
          </a:ln>
        </p:spPr>
        <p:txBody>
          <a:bodyPr anchorCtr="0" anchor="t" bIns="23750" lIns="47475" spcFirstLastPara="1" rIns="47475" wrap="square" tIns="237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129134" y="87298"/>
            <a:ext cx="6131100" cy="583800"/>
          </a:xfrm>
          <a:prstGeom prst="rect">
            <a:avLst/>
          </a:prstGeom>
          <a:solidFill>
            <a:srgbClr val="88307E"/>
          </a:solidFill>
          <a:ln cap="flat" cmpd="sng" w="9525">
            <a:solidFill>
              <a:srgbClr val="8830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1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22"/>
          <p:cNvCxnSpPr/>
          <p:nvPr/>
        </p:nvCxnSpPr>
        <p:spPr>
          <a:xfrm>
            <a:off x="0" y="735546"/>
            <a:ext cx="9144000" cy="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8B2B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" name="Google Shape;149;p22"/>
          <p:cNvSpPr txBox="1"/>
          <p:nvPr/>
        </p:nvSpPr>
        <p:spPr>
          <a:xfrm>
            <a:off x="124691" y="78278"/>
            <a:ext cx="6231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Croydon Alliance</a:t>
            </a:r>
            <a:endParaRPr sz="1100"/>
          </a:p>
        </p:txBody>
      </p:sp>
      <p:pic>
        <p:nvPicPr>
          <p:cNvPr descr="A picture containing text&#10;&#10;Description automatically generated" id="150" name="Google Shape;15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6788" y="4655337"/>
            <a:ext cx="2555060" cy="59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/>
          <p:nvPr/>
        </p:nvSpPr>
        <p:spPr>
          <a:xfrm>
            <a:off x="124691" y="3088323"/>
            <a:ext cx="5907300" cy="898800"/>
          </a:xfrm>
          <a:prstGeom prst="wedgeRoundRectCallout">
            <a:avLst>
              <a:gd fmla="val 44101" name="adj1"/>
              <a:gd fmla="val 32598" name="adj2"/>
              <a:gd fmla="val 16667" name="adj3"/>
            </a:avLst>
          </a:prstGeom>
          <a:solidFill>
            <a:srgbClr val="54BDB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Original scope</a:t>
            </a:r>
            <a:r>
              <a:rPr lang="en-GB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ageing population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Now</a:t>
            </a:r>
            <a:r>
              <a:rPr lang="en-GB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whole population  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80254" y="1390265"/>
            <a:ext cx="5907300" cy="882600"/>
          </a:xfrm>
          <a:prstGeom prst="wedgeRoundRectCallout">
            <a:avLst>
              <a:gd fmla="val -45673" name="adj1"/>
              <a:gd fmla="val 27041" name="adj2"/>
              <a:gd fmla="val 16667" name="adj3"/>
            </a:avLst>
          </a:prstGeom>
          <a:solidFill>
            <a:srgbClr val="13BFF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Six organisations:  </a:t>
            </a:r>
            <a:r>
              <a:rPr lang="en-GB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improve health and care outcomes, through integration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4963" y="2064467"/>
            <a:ext cx="931333" cy="41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94665" y="2770659"/>
            <a:ext cx="2213239" cy="48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17005" y="1208856"/>
            <a:ext cx="2139290" cy="56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57314" y="3504139"/>
            <a:ext cx="1393317" cy="73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701284" y="3475607"/>
            <a:ext cx="1228082" cy="687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6038" y="30294"/>
            <a:ext cx="1430731" cy="6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/>
          <p:nvPr/>
        </p:nvSpPr>
        <p:spPr>
          <a:xfrm>
            <a:off x="41184" y="4683292"/>
            <a:ext cx="9144000" cy="54000"/>
          </a:xfrm>
          <a:prstGeom prst="rect">
            <a:avLst/>
          </a:prstGeom>
          <a:solidFill>
            <a:srgbClr val="8B2B75"/>
          </a:solidFill>
          <a:ln>
            <a:noFill/>
          </a:ln>
        </p:spPr>
        <p:txBody>
          <a:bodyPr anchorCtr="0" anchor="t" bIns="23750" lIns="47475" spcFirstLastPara="1" rIns="47475" wrap="square" tIns="237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41184" y="4633044"/>
            <a:ext cx="9144000" cy="35100"/>
          </a:xfrm>
          <a:prstGeom prst="rect">
            <a:avLst/>
          </a:prstGeom>
          <a:solidFill>
            <a:srgbClr val="4CBBB7"/>
          </a:solidFill>
          <a:ln>
            <a:noFill/>
          </a:ln>
        </p:spPr>
        <p:txBody>
          <a:bodyPr anchorCtr="0" anchor="t" bIns="23750" lIns="47475" spcFirstLastPara="1" rIns="47475" wrap="square" tIns="237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129134" y="87298"/>
            <a:ext cx="7206300" cy="583800"/>
          </a:xfrm>
          <a:prstGeom prst="rect">
            <a:avLst/>
          </a:prstGeom>
          <a:solidFill>
            <a:srgbClr val="88307E"/>
          </a:solidFill>
          <a:ln cap="flat" cmpd="sng" w="9525">
            <a:solidFill>
              <a:srgbClr val="8830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1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23"/>
          <p:cNvCxnSpPr/>
          <p:nvPr/>
        </p:nvCxnSpPr>
        <p:spPr>
          <a:xfrm>
            <a:off x="0" y="735546"/>
            <a:ext cx="9144000" cy="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8B2B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23"/>
          <p:cNvSpPr txBox="1"/>
          <p:nvPr/>
        </p:nvSpPr>
        <p:spPr>
          <a:xfrm>
            <a:off x="129134" y="105545"/>
            <a:ext cx="6935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Healthy Communities Together</a:t>
            </a:r>
            <a:endParaRPr sz="1100"/>
          </a:p>
        </p:txBody>
      </p:sp>
      <p:sp>
        <p:nvSpPr>
          <p:cNvPr id="168" name="Google Shape;168;p23"/>
          <p:cNvSpPr/>
          <p:nvPr/>
        </p:nvSpPr>
        <p:spPr>
          <a:xfrm>
            <a:off x="405882" y="3381711"/>
            <a:ext cx="2772000" cy="10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Shifting power and authority to local people &amp; localities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Locality Operating Model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least 6 community hubs across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3"/>
          <p:cNvSpPr/>
          <p:nvPr/>
        </p:nvSpPr>
        <p:spPr>
          <a:xfrm>
            <a:off x="3304853" y="3430159"/>
            <a:ext cx="2435700" cy="10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stronger voice for all voluntary organisations in One Croydon.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Shared leadership model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Elected Chair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6064302" y="3430159"/>
            <a:ext cx="23613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Shifting financial resources to the voluntary sector over time and commissioning for outcomes.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Locality-based commissioning model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£100m under review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3177963" y="1745776"/>
            <a:ext cx="2364600" cy="531000"/>
          </a:xfrm>
          <a:prstGeom prst="rect">
            <a:avLst/>
          </a:prstGeom>
          <a:solidFill>
            <a:srgbClr val="88307E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5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 Voluntary Partnerships Board</a:t>
            </a:r>
            <a:endParaRPr sz="1100"/>
          </a:p>
        </p:txBody>
      </p:sp>
      <p:cxnSp>
        <p:nvCxnSpPr>
          <p:cNvPr id="172" name="Google Shape;172;p23"/>
          <p:cNvCxnSpPr/>
          <p:nvPr/>
        </p:nvCxnSpPr>
        <p:spPr>
          <a:xfrm>
            <a:off x="1735494" y="2648366"/>
            <a:ext cx="5413200" cy="21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3" name="Google Shape;173;p23"/>
          <p:cNvCxnSpPr/>
          <p:nvPr/>
        </p:nvCxnSpPr>
        <p:spPr>
          <a:xfrm>
            <a:off x="4360219" y="2276690"/>
            <a:ext cx="0" cy="3561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4" name="Google Shape;174;p23"/>
          <p:cNvCxnSpPr/>
          <p:nvPr/>
        </p:nvCxnSpPr>
        <p:spPr>
          <a:xfrm>
            <a:off x="1735494" y="2632865"/>
            <a:ext cx="0" cy="1797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5" name="Google Shape;175;p23"/>
          <p:cNvCxnSpPr/>
          <p:nvPr/>
        </p:nvCxnSpPr>
        <p:spPr>
          <a:xfrm>
            <a:off x="4360219" y="2664477"/>
            <a:ext cx="0" cy="164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6" name="Google Shape;176;p23"/>
          <p:cNvCxnSpPr/>
          <p:nvPr/>
        </p:nvCxnSpPr>
        <p:spPr>
          <a:xfrm>
            <a:off x="7148475" y="2648366"/>
            <a:ext cx="0" cy="180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picture containing text&#10;&#10;Description automatically generated" id="177" name="Google Shape;17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6788" y="4655337"/>
            <a:ext cx="2555060" cy="59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/>
        </p:nvSpPr>
        <p:spPr>
          <a:xfrm>
            <a:off x="968887" y="2825820"/>
            <a:ext cx="1769700" cy="531000"/>
          </a:xfrm>
          <a:prstGeom prst="rect">
            <a:avLst/>
          </a:prstGeom>
          <a:solidFill>
            <a:srgbClr val="88307E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5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Empowerment and Engagement </a:t>
            </a:r>
            <a:endParaRPr sz="1100"/>
          </a:p>
        </p:txBody>
      </p:sp>
      <p:sp>
        <p:nvSpPr>
          <p:cNvPr id="179" name="Google Shape;179;p23"/>
          <p:cNvSpPr txBox="1"/>
          <p:nvPr/>
        </p:nvSpPr>
        <p:spPr>
          <a:xfrm>
            <a:off x="3475369" y="2834645"/>
            <a:ext cx="1769700" cy="531000"/>
          </a:xfrm>
          <a:prstGeom prst="rect">
            <a:avLst/>
          </a:prstGeom>
          <a:solidFill>
            <a:srgbClr val="88307E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5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Leadership and Representation</a:t>
            </a:r>
            <a:endParaRPr sz="1100"/>
          </a:p>
        </p:txBody>
      </p:sp>
      <p:sp>
        <p:nvSpPr>
          <p:cNvPr id="180" name="Google Shape;180;p23"/>
          <p:cNvSpPr txBox="1"/>
          <p:nvPr/>
        </p:nvSpPr>
        <p:spPr>
          <a:xfrm>
            <a:off x="6261017" y="2834645"/>
            <a:ext cx="1775100" cy="531000"/>
          </a:xfrm>
          <a:prstGeom prst="rect">
            <a:avLst/>
          </a:prstGeom>
          <a:solidFill>
            <a:srgbClr val="88307E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5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Funding and Commissioning </a:t>
            </a:r>
            <a:endParaRPr sz="1100"/>
          </a:p>
        </p:txBody>
      </p:sp>
      <p:sp>
        <p:nvSpPr>
          <p:cNvPr id="181" name="Google Shape;181;p23"/>
          <p:cNvSpPr txBox="1"/>
          <p:nvPr/>
        </p:nvSpPr>
        <p:spPr>
          <a:xfrm>
            <a:off x="212851" y="804525"/>
            <a:ext cx="87303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5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Ambition - </a:t>
            </a:r>
            <a:r>
              <a:rPr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Strong partnership working between the voluntary and community sector (VCS), the NHS, and local authorities to improve the health and wellbeing of local communities in Croydon </a:t>
            </a:r>
            <a:endParaRPr i="1" sz="11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066667" y="1330790"/>
            <a:ext cx="1294758" cy="1102086"/>
          </a:xfrm>
          <a:prstGeom prst="irregularSeal1">
            <a:avLst/>
          </a:prstGeom>
          <a:solidFill>
            <a:srgbClr val="6CBFBC"/>
          </a:solidFill>
          <a:ln cap="flat" cmpd="sng" w="9525">
            <a:solidFill>
              <a:srgbClr val="6CBF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in Phase 2</a:t>
            </a:r>
            <a:endParaRPr i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6038" y="30294"/>
            <a:ext cx="1430731" cy="6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41184" y="4683292"/>
            <a:ext cx="9144000" cy="54000"/>
          </a:xfrm>
          <a:prstGeom prst="rect">
            <a:avLst/>
          </a:prstGeom>
          <a:solidFill>
            <a:srgbClr val="8B2B75"/>
          </a:solidFill>
          <a:ln>
            <a:noFill/>
          </a:ln>
        </p:spPr>
        <p:txBody>
          <a:bodyPr anchorCtr="0" anchor="t" bIns="23750" lIns="47475" spcFirstLastPara="1" rIns="47475" wrap="square" tIns="237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41184" y="4633044"/>
            <a:ext cx="9144000" cy="35100"/>
          </a:xfrm>
          <a:prstGeom prst="rect">
            <a:avLst/>
          </a:prstGeom>
          <a:solidFill>
            <a:srgbClr val="4CBBB7"/>
          </a:solidFill>
          <a:ln>
            <a:noFill/>
          </a:ln>
        </p:spPr>
        <p:txBody>
          <a:bodyPr anchorCtr="0" anchor="t" bIns="23750" lIns="47475" spcFirstLastPara="1" rIns="47475" wrap="square" tIns="237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129134" y="87298"/>
            <a:ext cx="6131100" cy="583800"/>
          </a:xfrm>
          <a:prstGeom prst="rect">
            <a:avLst/>
          </a:prstGeom>
          <a:solidFill>
            <a:srgbClr val="88307E"/>
          </a:solidFill>
          <a:ln cap="flat" cmpd="sng" w="9525">
            <a:solidFill>
              <a:srgbClr val="8830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1" lang="en-GB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 challenges</a:t>
            </a:r>
            <a:endParaRPr sz="1100"/>
          </a:p>
        </p:txBody>
      </p:sp>
      <p:cxnSp>
        <p:nvCxnSpPr>
          <p:cNvPr id="191" name="Google Shape;191;p24"/>
          <p:cNvCxnSpPr/>
          <p:nvPr/>
        </p:nvCxnSpPr>
        <p:spPr>
          <a:xfrm>
            <a:off x="0" y="735546"/>
            <a:ext cx="9144000" cy="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8B2B7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A picture containing text&#10;&#10;Description automatically generated" id="192" name="Google Shape;19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6788" y="4655337"/>
            <a:ext cx="2555060" cy="59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/>
        </p:nvSpPr>
        <p:spPr>
          <a:xfrm>
            <a:off x="1361326" y="1401028"/>
            <a:ext cx="57279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215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Croydon Council cuts </a:t>
            </a:r>
            <a:endParaRPr sz="1500"/>
          </a:p>
          <a:p>
            <a:pPr indent="-127000" lvl="0" marL="21590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1590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Sustaining investment</a:t>
            </a:r>
            <a:endParaRPr sz="1500"/>
          </a:p>
          <a:p>
            <a:pPr indent="-127000" lvl="0" marL="21590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1590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Relationships</a:t>
            </a:r>
            <a:endParaRPr sz="1500"/>
          </a:p>
          <a:p>
            <a:pPr indent="-127000" lvl="0" marL="21590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1590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Time!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5"/>
          <p:cNvPicPr preferRelativeResize="0"/>
          <p:nvPr/>
        </p:nvPicPr>
        <p:blipFill rotWithShape="1">
          <a:blip r:embed="rId3">
            <a:alphaModFix/>
          </a:blip>
          <a:srcRect b="0" l="0" r="0" t="5204"/>
          <a:stretch/>
        </p:blipFill>
        <p:spPr>
          <a:xfrm>
            <a:off x="0" y="0"/>
            <a:ext cx="9144003" cy="578192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/>
          <p:nvPr/>
        </p:nvSpPr>
        <p:spPr>
          <a:xfrm rot="5400000">
            <a:off x="-449609" y="449613"/>
            <a:ext cx="4580922" cy="3681696"/>
          </a:xfrm>
          <a:custGeom>
            <a:rect b="b" l="l" r="r" t="t"/>
            <a:pathLst>
              <a:path extrusionOk="0" h="5495068" w="5798636">
                <a:moveTo>
                  <a:pt x="0" y="2319"/>
                </a:moveTo>
                <a:lnTo>
                  <a:pt x="3308958" y="0"/>
                </a:lnTo>
                <a:cubicBezTo>
                  <a:pt x="4013416" y="16360"/>
                  <a:pt x="3899777" y="-111856"/>
                  <a:pt x="4152007" y="607516"/>
                </a:cubicBezTo>
                <a:cubicBezTo>
                  <a:pt x="5118447" y="3460269"/>
                  <a:pt x="5267094" y="3913554"/>
                  <a:pt x="5798636" y="5495068"/>
                </a:cubicBezTo>
                <a:lnTo>
                  <a:pt x="0" y="5495068"/>
                </a:lnTo>
                <a:lnTo>
                  <a:pt x="0" y="2319"/>
                </a:lnTo>
                <a:close/>
              </a:path>
            </a:pathLst>
          </a:custGeom>
          <a:solidFill>
            <a:srgbClr val="2550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6288299" y="5505025"/>
            <a:ext cx="2855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Image credit: </a:t>
            </a:r>
            <a:r>
              <a:rPr b="0" i="0" lang="en-GB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Sport4Health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481102" y="331725"/>
            <a:ext cx="2719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IVAR’s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programme: Connecting health communities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