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Lst>
  <p:sldSz cy="6858000" cx="9144000"/>
  <p:notesSz cx="6858000" cy="9144000"/>
  <p:embeddedFontLst>
    <p:embeddedFont>
      <p:font typeface="Permanent Marker"/>
      <p:regular r:id="rId11"/>
    </p:embeddedFont>
    <p:embeddedFont>
      <p:font typeface="Century Gothic"/>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PermanentMarker-regular.fntdata"/><Relationship Id="rId10" Type="http://schemas.openxmlformats.org/officeDocument/2006/relationships/slide" Target="slides/slide6.xml"/><Relationship Id="rId13" Type="http://schemas.openxmlformats.org/officeDocument/2006/relationships/font" Target="fonts/CenturyGothic-bold.fntdata"/><Relationship Id="rId12" Type="http://schemas.openxmlformats.org/officeDocument/2006/relationships/font" Target="fonts/CenturyGothic-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CenturyGothic-boldItalic.fntdata"/><Relationship Id="rId14" Type="http://schemas.openxmlformats.org/officeDocument/2006/relationships/font" Target="fonts/CenturyGothic-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304"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143304"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910e48d1f_1_0:notes"/>
          <p:cNvSpPr/>
          <p:nvPr>
            <p:ph idx="2" type="sldImg"/>
          </p:nvPr>
        </p:nvSpPr>
        <p:spPr>
          <a:xfrm>
            <a:off x="1143304"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910e48d1f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4cf99a055_0_41:notes"/>
          <p:cNvSpPr/>
          <p:nvPr>
            <p:ph idx="2" type="sldImg"/>
          </p:nvPr>
        </p:nvSpPr>
        <p:spPr>
          <a:xfrm>
            <a:off x="1143304"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4cf99a055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1fe6f3afe3_0_28:notes"/>
          <p:cNvSpPr/>
          <p:nvPr>
            <p:ph idx="2" type="sldImg"/>
          </p:nvPr>
        </p:nvSpPr>
        <p:spPr>
          <a:xfrm>
            <a:off x="1143304"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1fe6f3afe3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fe6f3afe3_0_36:notes"/>
          <p:cNvSpPr/>
          <p:nvPr>
            <p:ph idx="2" type="sldImg"/>
          </p:nvPr>
        </p:nvSpPr>
        <p:spPr>
          <a:xfrm>
            <a:off x="1143304"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fe6f3afe3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4cf99a055_0_130:notes"/>
          <p:cNvSpPr/>
          <p:nvPr>
            <p:ph idx="2" type="sldImg"/>
          </p:nvPr>
        </p:nvSpPr>
        <p:spPr>
          <a:xfrm>
            <a:off x="1143304"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4cf99a055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992767"/>
            <a:ext cx="8520600" cy="2736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3778833"/>
            <a:ext cx="8520600" cy="10569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6217622"/>
            <a:ext cx="548700" cy="5250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474833"/>
            <a:ext cx="8520600" cy="26178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4202967"/>
            <a:ext cx="8520600" cy="1734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6217622"/>
            <a:ext cx="548700" cy="5250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6217622"/>
            <a:ext cx="548700" cy="5250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867800"/>
            <a:ext cx="8520600" cy="11226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6217622"/>
            <a:ext cx="548700" cy="5250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6217622"/>
            <a:ext cx="548700" cy="5250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536633"/>
            <a:ext cx="3999900" cy="4555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536633"/>
            <a:ext cx="3999900" cy="4555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6217622"/>
            <a:ext cx="548700" cy="5250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6217622"/>
            <a:ext cx="548700" cy="5250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740800"/>
            <a:ext cx="2808000" cy="1007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852800"/>
            <a:ext cx="2808000" cy="42393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6217622"/>
            <a:ext cx="548700" cy="5250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600200"/>
            <a:ext cx="6367800" cy="54543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6217622"/>
            <a:ext cx="548700" cy="5250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644233"/>
            <a:ext cx="4045200" cy="19764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3737433"/>
            <a:ext cx="4045200" cy="16467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965433"/>
            <a:ext cx="3837000" cy="49269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6217622"/>
            <a:ext cx="548700" cy="5250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5640767"/>
            <a:ext cx="5998800" cy="8067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6217622"/>
            <a:ext cx="548700" cy="5250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6217622"/>
            <a:ext cx="548700" cy="5250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440400" y="299125"/>
            <a:ext cx="8263200" cy="5133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9600">
                <a:solidFill>
                  <a:schemeClr val="dk1"/>
                </a:solidFill>
                <a:latin typeface="Permanent Marker"/>
                <a:ea typeface="Permanent Marker"/>
                <a:cs typeface="Permanent Marker"/>
                <a:sym typeface="Permanent Marker"/>
              </a:rPr>
              <a:t>Storytelling framework</a:t>
            </a:r>
            <a:endParaRPr sz="9600">
              <a:solidFill>
                <a:schemeClr val="dk1"/>
              </a:solidFill>
              <a:latin typeface="Permanent Marker"/>
              <a:ea typeface="Permanent Marker"/>
              <a:cs typeface="Permanent Marker"/>
              <a:sym typeface="Permanent Marker"/>
            </a:endParaRPr>
          </a:p>
          <a:p>
            <a:pPr indent="0" lvl="0" marL="0" rtl="0" algn="ctr">
              <a:spcBef>
                <a:spcPts val="0"/>
              </a:spcBef>
              <a:spcAft>
                <a:spcPts val="0"/>
              </a:spcAft>
              <a:buNone/>
            </a:pPr>
            <a:r>
              <a:t/>
            </a:r>
            <a:endParaRPr sz="4800">
              <a:solidFill>
                <a:schemeClr val="dk1"/>
              </a:solidFill>
              <a:latin typeface="Permanent Marker"/>
              <a:ea typeface="Permanent Marker"/>
              <a:cs typeface="Permanent Marker"/>
              <a:sym typeface="Permanent Marker"/>
            </a:endParaRPr>
          </a:p>
          <a:p>
            <a:pPr indent="0" lvl="0" marL="0" rtl="0" algn="ctr">
              <a:spcBef>
                <a:spcPts val="0"/>
              </a:spcBef>
              <a:spcAft>
                <a:spcPts val="0"/>
              </a:spcAft>
              <a:buNone/>
            </a:pPr>
            <a:r>
              <a:rPr lang="en-GB" sz="3600">
                <a:solidFill>
                  <a:schemeClr val="dk1"/>
                </a:solidFill>
                <a:latin typeface="Permanent Marker"/>
                <a:ea typeface="Permanent Marker"/>
                <a:cs typeface="Permanent Marker"/>
                <a:sym typeface="Permanent Marker"/>
              </a:rPr>
              <a:t>Prompts to help tell a story </a:t>
            </a:r>
            <a:endParaRPr sz="3600">
              <a:solidFill>
                <a:schemeClr val="dk1"/>
              </a:solidFill>
              <a:latin typeface="Permanent Marker"/>
              <a:ea typeface="Permanent Marker"/>
              <a:cs typeface="Permanent Marker"/>
              <a:sym typeface="Permanent Marker"/>
            </a:endParaRPr>
          </a:p>
        </p:txBody>
      </p:sp>
      <p:pic>
        <p:nvPicPr>
          <p:cNvPr id="55" name="Google Shape;55;p13"/>
          <p:cNvPicPr preferRelativeResize="0"/>
          <p:nvPr/>
        </p:nvPicPr>
        <p:blipFill>
          <a:blip r:embed="rId3">
            <a:alphaModFix/>
          </a:blip>
          <a:stretch>
            <a:fillRect/>
          </a:stretch>
        </p:blipFill>
        <p:spPr>
          <a:xfrm>
            <a:off x="1870375" y="4926729"/>
            <a:ext cx="5188372" cy="153014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nvSpPr>
        <p:spPr>
          <a:xfrm>
            <a:off x="126275" y="7225"/>
            <a:ext cx="8971500" cy="1065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sz="3600">
                <a:solidFill>
                  <a:schemeClr val="dk1"/>
                </a:solidFill>
                <a:latin typeface="Permanent Marker"/>
                <a:ea typeface="Permanent Marker"/>
                <a:cs typeface="Permanent Marker"/>
                <a:sym typeface="Permanent Marker"/>
              </a:rPr>
              <a:t>Introduction</a:t>
            </a:r>
            <a:endParaRPr b="1" sz="3600">
              <a:latin typeface="Permanent Marker"/>
              <a:ea typeface="Permanent Marker"/>
              <a:cs typeface="Permanent Marker"/>
              <a:sym typeface="Permanent Marker"/>
            </a:endParaRPr>
          </a:p>
        </p:txBody>
      </p:sp>
      <p:sp>
        <p:nvSpPr>
          <p:cNvPr id="61" name="Google Shape;61;p14"/>
          <p:cNvSpPr txBox="1"/>
          <p:nvPr/>
        </p:nvSpPr>
        <p:spPr>
          <a:xfrm flipH="1">
            <a:off x="288875" y="736550"/>
            <a:ext cx="8656500" cy="7285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600">
                <a:solidFill>
                  <a:schemeClr val="dk1"/>
                </a:solidFill>
                <a:latin typeface="Century Gothic"/>
                <a:ea typeface="Century Gothic"/>
                <a:cs typeface="Century Gothic"/>
                <a:sym typeface="Century Gothic"/>
              </a:rPr>
              <a:t>Innovation Unit created this resource after hearing in 1-to-1 </a:t>
            </a:r>
            <a:r>
              <a:rPr lang="en-GB" sz="1600">
                <a:solidFill>
                  <a:schemeClr val="dk1"/>
                </a:solidFill>
                <a:latin typeface="Century Gothic"/>
                <a:ea typeface="Century Gothic"/>
                <a:cs typeface="Century Gothic"/>
                <a:sym typeface="Century Gothic"/>
              </a:rPr>
              <a:t>conversations</a:t>
            </a:r>
            <a:r>
              <a:rPr lang="en-GB" sz="1600">
                <a:solidFill>
                  <a:schemeClr val="dk1"/>
                </a:solidFill>
                <a:latin typeface="Century Gothic"/>
                <a:ea typeface="Century Gothic"/>
                <a:cs typeface="Century Gothic"/>
                <a:sym typeface="Century Gothic"/>
              </a:rPr>
              <a:t> with Health Equality Development Grantees that </a:t>
            </a:r>
            <a:r>
              <a:rPr lang="en-GB" sz="1600">
                <a:solidFill>
                  <a:schemeClr val="dk1"/>
                </a:solidFill>
                <a:latin typeface="Century Gothic"/>
                <a:ea typeface="Century Gothic"/>
                <a:cs typeface="Century Gothic"/>
                <a:sym typeface="Century Gothic"/>
              </a:rPr>
              <a:t>many</a:t>
            </a:r>
            <a:r>
              <a:rPr lang="en-GB" sz="1600">
                <a:solidFill>
                  <a:schemeClr val="dk1"/>
                </a:solidFill>
                <a:latin typeface="Century Gothic"/>
                <a:ea typeface="Century Gothic"/>
                <a:cs typeface="Century Gothic"/>
                <a:sym typeface="Century Gothic"/>
              </a:rPr>
              <a:t> would like to </a:t>
            </a:r>
            <a:r>
              <a:rPr lang="en-GB" sz="1600">
                <a:solidFill>
                  <a:schemeClr val="dk1"/>
                </a:solidFill>
                <a:latin typeface="Century Gothic"/>
                <a:ea typeface="Century Gothic"/>
                <a:cs typeface="Century Gothic"/>
                <a:sym typeface="Century Gothic"/>
              </a:rPr>
              <a:t>strengthen</a:t>
            </a:r>
            <a:r>
              <a:rPr lang="en-GB" sz="1600">
                <a:solidFill>
                  <a:schemeClr val="dk1"/>
                </a:solidFill>
                <a:latin typeface="Century Gothic"/>
                <a:ea typeface="Century Gothic"/>
                <a:cs typeface="Century Gothic"/>
                <a:sym typeface="Century Gothic"/>
              </a:rPr>
              <a:t> their narrative and describe the </a:t>
            </a:r>
            <a:r>
              <a:rPr lang="en-GB" sz="1600">
                <a:solidFill>
                  <a:schemeClr val="dk1"/>
                </a:solidFill>
                <a:latin typeface="Century Gothic"/>
                <a:ea typeface="Century Gothic"/>
                <a:cs typeface="Century Gothic"/>
                <a:sym typeface="Century Gothic"/>
              </a:rPr>
              <a:t>unique</a:t>
            </a:r>
            <a:r>
              <a:rPr lang="en-GB" sz="1600">
                <a:solidFill>
                  <a:schemeClr val="dk1"/>
                </a:solidFill>
                <a:latin typeface="Century Gothic"/>
                <a:ea typeface="Century Gothic"/>
                <a:cs typeface="Century Gothic"/>
                <a:sym typeface="Century Gothic"/>
              </a:rPr>
              <a:t> value they bring to the statutory partners they are working with. </a:t>
            </a:r>
            <a:r>
              <a:rPr lang="en-GB" sz="1600">
                <a:solidFill>
                  <a:schemeClr val="dk1"/>
                </a:solidFill>
                <a:latin typeface="Century Gothic"/>
                <a:ea typeface="Century Gothic"/>
                <a:cs typeface="Century Gothic"/>
                <a:sym typeface="Century Gothic"/>
              </a:rPr>
              <a:t>This framework provides a light structure</a:t>
            </a:r>
            <a:r>
              <a:rPr lang="en-GB" sz="1600">
                <a:solidFill>
                  <a:srgbClr val="222222"/>
                </a:solidFill>
                <a:highlight>
                  <a:schemeClr val="lt1"/>
                </a:highlight>
                <a:latin typeface="Century Gothic"/>
                <a:ea typeface="Century Gothic"/>
                <a:cs typeface="Century Gothic"/>
                <a:sym typeface="Century Gothic"/>
              </a:rPr>
              <a:t> to help you share compelling stories about any topic.</a:t>
            </a:r>
            <a:endParaRPr sz="16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6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GB" sz="1600">
                <a:solidFill>
                  <a:schemeClr val="dk1"/>
                </a:solidFill>
                <a:latin typeface="Century Gothic"/>
                <a:ea typeface="Century Gothic"/>
                <a:cs typeface="Century Gothic"/>
                <a:sym typeface="Century Gothic"/>
              </a:rPr>
              <a:t>Storytelling is an extremely useful way to engage new partners and frame influencing conversations around successes. </a:t>
            </a:r>
            <a:r>
              <a:rPr lang="en-GB" sz="1600">
                <a:solidFill>
                  <a:schemeClr val="dk1"/>
                </a:solidFill>
                <a:latin typeface="Century Gothic"/>
                <a:ea typeface="Century Gothic"/>
                <a:cs typeface="Century Gothic"/>
                <a:sym typeface="Century Gothic"/>
              </a:rPr>
              <a:t>We want to invite you tell your story as if you were around the table with a new health or social care partner and you want to explain to them in an engaging way what value you bring and why they should work with you.</a:t>
            </a:r>
            <a:endParaRPr sz="1600">
              <a:solidFill>
                <a:srgbClr val="222222"/>
              </a:solidFill>
              <a:highlight>
                <a:srgbClr val="FFFFFF"/>
              </a:highlight>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600">
              <a:solidFill>
                <a:srgbClr val="222222"/>
              </a:solidFill>
              <a:highlight>
                <a:srgbClr val="FFFFFF"/>
              </a:highlight>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GB" sz="1600">
                <a:solidFill>
                  <a:srgbClr val="222222"/>
                </a:solidFill>
                <a:latin typeface="Century Gothic"/>
                <a:ea typeface="Century Gothic"/>
                <a:cs typeface="Century Gothic"/>
                <a:sym typeface="Century Gothic"/>
              </a:rPr>
              <a:t>We all tell stories in different ways - that’s what makes them so rich. If you have a natural flair for storytelling then please don't feel you have to stick to this structure, but for some of us a few prompts can be useful to make sure what we share is engaging and can be easily understood by others. You could even use the framework to capture the insights of your colleagues as they share their stories, and then use it as a basis for a team conversation about your story topic.</a:t>
            </a:r>
            <a:endParaRPr sz="1600">
              <a:solidFill>
                <a:srgbClr val="222222"/>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600">
              <a:solidFill>
                <a:srgbClr val="222222"/>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lang="en-GB" sz="1600">
                <a:solidFill>
                  <a:srgbClr val="222222"/>
                </a:solidFill>
                <a:latin typeface="Century Gothic"/>
                <a:ea typeface="Century Gothic"/>
                <a:cs typeface="Century Gothic"/>
                <a:sym typeface="Century Gothic"/>
              </a:rPr>
              <a:t>We invite you to use this framework to think about the story you are telling about your work on health inequalities, and the impact you are having. Pay attention to which elements of your story quickly come to mind, and which bits you struggle to articulate.</a:t>
            </a:r>
            <a:endParaRPr sz="16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sz="1600">
              <a:solidFill>
                <a:srgbClr val="222222"/>
              </a:solidFill>
              <a:highlight>
                <a:srgbClr val="FFFFFF"/>
              </a:highlight>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b="1" sz="1600">
              <a:solidFill>
                <a:srgbClr val="222222"/>
              </a:solidFill>
              <a:highlight>
                <a:srgbClr val="FFFFFF"/>
              </a:highlight>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b="1" sz="1600">
              <a:solidFill>
                <a:srgbClr val="222222"/>
              </a:solidFill>
              <a:highlight>
                <a:srgbClr val="FFFFFF"/>
              </a:highlight>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b="1" sz="1600">
              <a:solidFill>
                <a:schemeClr val="dk1"/>
              </a:solidFill>
              <a:latin typeface="Century Gothic"/>
              <a:ea typeface="Century Gothic"/>
              <a:cs typeface="Century Gothic"/>
              <a:sym typeface="Century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nvSpPr>
        <p:spPr>
          <a:xfrm>
            <a:off x="126275" y="159625"/>
            <a:ext cx="8971500" cy="1065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GB" sz="3600">
                <a:solidFill>
                  <a:schemeClr val="dk1"/>
                </a:solidFill>
                <a:latin typeface="Permanent Marker"/>
                <a:ea typeface="Permanent Marker"/>
                <a:cs typeface="Permanent Marker"/>
                <a:sym typeface="Permanent Marker"/>
              </a:rPr>
              <a:t>1. The why</a:t>
            </a:r>
            <a:endParaRPr sz="3600">
              <a:latin typeface="Permanent Marker"/>
              <a:ea typeface="Permanent Marker"/>
              <a:cs typeface="Permanent Marker"/>
              <a:sym typeface="Permanent Marker"/>
            </a:endParaRPr>
          </a:p>
        </p:txBody>
      </p:sp>
      <p:sp>
        <p:nvSpPr>
          <p:cNvPr id="67" name="Google Shape;67;p15"/>
          <p:cNvSpPr/>
          <p:nvPr/>
        </p:nvSpPr>
        <p:spPr>
          <a:xfrm>
            <a:off x="357450" y="3420300"/>
            <a:ext cx="8429100" cy="3148800"/>
          </a:xfrm>
          <a:prstGeom prst="rect">
            <a:avLst/>
          </a:prstGeom>
          <a:solidFill>
            <a:schemeClr val="lt1"/>
          </a:solidFill>
          <a:ln cap="flat" cmpd="sng" w="28575">
            <a:solidFill>
              <a:schemeClr val="dk2"/>
            </a:solidFill>
            <a:prstDash val="dashDot"/>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i="1"/>
          </a:p>
        </p:txBody>
      </p:sp>
      <p:sp>
        <p:nvSpPr>
          <p:cNvPr id="68" name="Google Shape;68;p15"/>
          <p:cNvSpPr txBox="1"/>
          <p:nvPr/>
        </p:nvSpPr>
        <p:spPr>
          <a:xfrm flipH="1">
            <a:off x="308250" y="1630350"/>
            <a:ext cx="6345000" cy="1237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GB" sz="1600">
                <a:solidFill>
                  <a:schemeClr val="dk1"/>
                </a:solidFill>
                <a:latin typeface="Century Gothic"/>
                <a:ea typeface="Century Gothic"/>
                <a:cs typeface="Century Gothic"/>
                <a:sym typeface="Century Gothic"/>
              </a:rPr>
              <a:t>Set the scene for your story. You might start with...</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b="1" lang="en-GB" sz="1600">
                <a:solidFill>
                  <a:schemeClr val="dk1"/>
                </a:solidFill>
                <a:latin typeface="Century Gothic"/>
                <a:ea typeface="Century Gothic"/>
                <a:cs typeface="Century Gothic"/>
                <a:sym typeface="Century Gothic"/>
              </a:rPr>
              <a:t>A challenge</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b="1" lang="en-GB" sz="1600">
                <a:solidFill>
                  <a:schemeClr val="dk1"/>
                </a:solidFill>
                <a:latin typeface="Century Gothic"/>
                <a:ea typeface="Century Gothic"/>
                <a:cs typeface="Century Gothic"/>
                <a:sym typeface="Century Gothic"/>
              </a:rPr>
              <a:t>A place</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b="1" lang="en-GB" sz="1600">
                <a:solidFill>
                  <a:schemeClr val="dk1"/>
                </a:solidFill>
                <a:latin typeface="Century Gothic"/>
                <a:ea typeface="Century Gothic"/>
                <a:cs typeface="Century Gothic"/>
                <a:sym typeface="Century Gothic"/>
              </a:rPr>
              <a:t>An idea</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b="1" lang="en-GB" sz="1600">
                <a:solidFill>
                  <a:schemeClr val="dk1"/>
                </a:solidFill>
                <a:latin typeface="Century Gothic"/>
                <a:ea typeface="Century Gothic"/>
                <a:cs typeface="Century Gothic"/>
                <a:sym typeface="Century Gothic"/>
              </a:rPr>
              <a:t>A person</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rPr b="1" lang="en-GB" sz="1600">
                <a:solidFill>
                  <a:schemeClr val="dk1"/>
                </a:solidFill>
                <a:latin typeface="Century Gothic"/>
                <a:ea typeface="Century Gothic"/>
                <a:cs typeface="Century Gothic"/>
                <a:sym typeface="Century Gothic"/>
              </a:rPr>
              <a:t>A problem </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Clr>
                <a:schemeClr val="dk1"/>
              </a:buClr>
              <a:buSzPts val="1100"/>
              <a:buFont typeface="Arial"/>
              <a:buNone/>
            </a:pPr>
            <a:r>
              <a:t/>
            </a:r>
            <a:endParaRPr b="1" sz="1600">
              <a:solidFill>
                <a:schemeClr val="dk1"/>
              </a:solidFill>
              <a:latin typeface="Century Gothic"/>
              <a:ea typeface="Century Gothic"/>
              <a:cs typeface="Century Gothic"/>
              <a:sym typeface="Century Gothic"/>
            </a:endParaRPr>
          </a:p>
        </p:txBody>
      </p:sp>
      <p:sp>
        <p:nvSpPr>
          <p:cNvPr id="69" name="Google Shape;69;p15"/>
          <p:cNvSpPr/>
          <p:nvPr/>
        </p:nvSpPr>
        <p:spPr>
          <a:xfrm>
            <a:off x="6486175" y="751225"/>
            <a:ext cx="2479500" cy="1959000"/>
          </a:xfrm>
          <a:prstGeom prst="cloudCallout">
            <a:avLst>
              <a:gd fmla="val -20833" name="adj1"/>
              <a:gd fmla="val 62500" name="adj2"/>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5"/>
          <p:cNvSpPr txBox="1"/>
          <p:nvPr/>
        </p:nvSpPr>
        <p:spPr>
          <a:xfrm>
            <a:off x="6871675" y="1307550"/>
            <a:ext cx="1708500" cy="1237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a:latin typeface="Century Gothic"/>
                <a:ea typeface="Century Gothic"/>
                <a:cs typeface="Century Gothic"/>
                <a:sym typeface="Century Gothic"/>
              </a:rPr>
              <a:t>Does your ‘why’ align with your partners’ ‘whys’? </a:t>
            </a:r>
            <a:endParaRPr>
              <a:latin typeface="Century Gothic"/>
              <a:ea typeface="Century Gothic"/>
              <a:cs typeface="Century Gothic"/>
              <a:sym typeface="Century Gothic"/>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nvSpPr>
        <p:spPr>
          <a:xfrm>
            <a:off x="126275" y="7225"/>
            <a:ext cx="8971500" cy="1065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GB" sz="3600">
                <a:solidFill>
                  <a:schemeClr val="dk1"/>
                </a:solidFill>
                <a:latin typeface="Permanent Marker"/>
                <a:ea typeface="Permanent Marker"/>
                <a:cs typeface="Permanent Marker"/>
                <a:sym typeface="Permanent Marker"/>
              </a:rPr>
              <a:t>2. </a:t>
            </a:r>
            <a:r>
              <a:rPr lang="en-GB" sz="3600">
                <a:solidFill>
                  <a:schemeClr val="dk1"/>
                </a:solidFill>
                <a:latin typeface="Permanent Marker"/>
                <a:ea typeface="Permanent Marker"/>
                <a:cs typeface="Permanent Marker"/>
                <a:sym typeface="Permanent Marker"/>
              </a:rPr>
              <a:t>The How</a:t>
            </a:r>
            <a:endParaRPr sz="3600">
              <a:latin typeface="Permanent Marker"/>
              <a:ea typeface="Permanent Marker"/>
              <a:cs typeface="Permanent Marker"/>
              <a:sym typeface="Permanent Marker"/>
            </a:endParaRPr>
          </a:p>
        </p:txBody>
      </p:sp>
      <p:sp>
        <p:nvSpPr>
          <p:cNvPr id="76" name="Google Shape;76;p16"/>
          <p:cNvSpPr txBox="1"/>
          <p:nvPr/>
        </p:nvSpPr>
        <p:spPr>
          <a:xfrm flipH="1">
            <a:off x="308475" y="801850"/>
            <a:ext cx="6322200" cy="2035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b="1" lang="en-GB" sz="1600">
                <a:solidFill>
                  <a:schemeClr val="dk1"/>
                </a:solidFill>
                <a:latin typeface="Century Gothic"/>
                <a:ea typeface="Century Gothic"/>
                <a:cs typeface="Century Gothic"/>
                <a:sym typeface="Century Gothic"/>
              </a:rPr>
              <a:t>Why you? What is special about your people and organisation?</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b="1" lang="en-GB" sz="1600">
                <a:solidFill>
                  <a:schemeClr val="dk1"/>
                </a:solidFill>
                <a:latin typeface="Century Gothic"/>
                <a:ea typeface="Century Gothic"/>
                <a:cs typeface="Century Gothic"/>
                <a:sym typeface="Century Gothic"/>
              </a:rPr>
              <a:t>What are you doing? Use verbs to indicate an action orientation</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b="1" lang="en-GB" sz="1600">
                <a:solidFill>
                  <a:schemeClr val="dk1"/>
                </a:solidFill>
                <a:latin typeface="Century Gothic"/>
                <a:ea typeface="Century Gothic"/>
                <a:cs typeface="Century Gothic"/>
                <a:sym typeface="Century Gothic"/>
              </a:rPr>
              <a:t>Why now? What is the difference you can make? What is your superpower? What can only you do/do best?  E.g. different methods and approaches?</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b="1" lang="en-GB" sz="1600">
                <a:solidFill>
                  <a:schemeClr val="dk1"/>
                </a:solidFill>
                <a:latin typeface="Century Gothic"/>
                <a:ea typeface="Century Gothic"/>
                <a:cs typeface="Century Gothic"/>
                <a:sym typeface="Century Gothic"/>
              </a:rPr>
              <a:t>Be as specific as possible</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b="1" sz="1600">
              <a:solidFill>
                <a:schemeClr val="dk1"/>
              </a:solidFill>
              <a:latin typeface="Century Gothic"/>
              <a:ea typeface="Century Gothic"/>
              <a:cs typeface="Century Gothic"/>
              <a:sym typeface="Century Gothic"/>
            </a:endParaRPr>
          </a:p>
        </p:txBody>
      </p:sp>
      <p:sp>
        <p:nvSpPr>
          <p:cNvPr id="77" name="Google Shape;77;p16"/>
          <p:cNvSpPr/>
          <p:nvPr/>
        </p:nvSpPr>
        <p:spPr>
          <a:xfrm>
            <a:off x="6448025" y="751225"/>
            <a:ext cx="2517600" cy="1959000"/>
          </a:xfrm>
          <a:prstGeom prst="cloudCallout">
            <a:avLst>
              <a:gd fmla="val -20833" name="adj1"/>
              <a:gd fmla="val 62500" name="adj2"/>
            </a:avLst>
          </a:prstGeom>
          <a:solidFill>
            <a:schemeClr val="lt1"/>
          </a:solidFill>
          <a:ln cap="flat" cmpd="sng" w="9525">
            <a:solidFill>
              <a:schemeClr val="dk2"/>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6"/>
          <p:cNvSpPr txBox="1"/>
          <p:nvPr/>
        </p:nvSpPr>
        <p:spPr>
          <a:xfrm>
            <a:off x="6726625" y="1225525"/>
            <a:ext cx="1944300" cy="1325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a:latin typeface="Century Gothic"/>
                <a:ea typeface="Century Gothic"/>
                <a:cs typeface="Century Gothic"/>
                <a:sym typeface="Century Gothic"/>
              </a:rPr>
              <a:t>Do your partners really </a:t>
            </a:r>
            <a:r>
              <a:rPr lang="en-GB">
                <a:latin typeface="Century Gothic"/>
                <a:ea typeface="Century Gothic"/>
                <a:cs typeface="Century Gothic"/>
                <a:sym typeface="Century Gothic"/>
              </a:rPr>
              <a:t>understand</a:t>
            </a:r>
            <a:r>
              <a:rPr lang="en-GB">
                <a:latin typeface="Century Gothic"/>
                <a:ea typeface="Century Gothic"/>
                <a:cs typeface="Century Gothic"/>
                <a:sym typeface="Century Gothic"/>
              </a:rPr>
              <a:t> the work you do, and how you do it?</a:t>
            </a:r>
            <a:endParaRPr>
              <a:latin typeface="Century Gothic"/>
              <a:ea typeface="Century Gothic"/>
              <a:cs typeface="Century Gothic"/>
              <a:sym typeface="Century Gothic"/>
            </a:endParaRPr>
          </a:p>
        </p:txBody>
      </p:sp>
      <p:sp>
        <p:nvSpPr>
          <p:cNvPr id="79" name="Google Shape;79;p16"/>
          <p:cNvSpPr/>
          <p:nvPr/>
        </p:nvSpPr>
        <p:spPr>
          <a:xfrm>
            <a:off x="357450" y="3496500"/>
            <a:ext cx="8429100" cy="3148800"/>
          </a:xfrm>
          <a:prstGeom prst="rect">
            <a:avLst/>
          </a:prstGeom>
          <a:solidFill>
            <a:schemeClr val="lt1"/>
          </a:solidFill>
          <a:ln cap="flat" cmpd="sng" w="28575">
            <a:solidFill>
              <a:schemeClr val="dk2"/>
            </a:solidFill>
            <a:prstDash val="dashDot"/>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i="1"/>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nvSpPr>
        <p:spPr>
          <a:xfrm>
            <a:off x="126275" y="7225"/>
            <a:ext cx="8971500" cy="1065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GB" sz="3600">
                <a:solidFill>
                  <a:schemeClr val="dk1"/>
                </a:solidFill>
                <a:latin typeface="Permanent Marker"/>
                <a:ea typeface="Permanent Marker"/>
                <a:cs typeface="Permanent Marker"/>
                <a:sym typeface="Permanent Marker"/>
              </a:rPr>
              <a:t>3. the difference it will make</a:t>
            </a:r>
            <a:endParaRPr sz="3600">
              <a:latin typeface="Permanent Marker"/>
              <a:ea typeface="Permanent Marker"/>
              <a:cs typeface="Permanent Marker"/>
              <a:sym typeface="Permanent Marker"/>
            </a:endParaRPr>
          </a:p>
        </p:txBody>
      </p:sp>
      <p:sp>
        <p:nvSpPr>
          <p:cNvPr id="85" name="Google Shape;85;p17"/>
          <p:cNvSpPr txBox="1"/>
          <p:nvPr/>
        </p:nvSpPr>
        <p:spPr>
          <a:xfrm flipH="1">
            <a:off x="308375" y="1313250"/>
            <a:ext cx="5781600" cy="1600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b="1" lang="en-GB" sz="1600">
                <a:solidFill>
                  <a:schemeClr val="dk1"/>
                </a:solidFill>
                <a:latin typeface="Century Gothic"/>
                <a:ea typeface="Century Gothic"/>
                <a:cs typeface="Century Gothic"/>
                <a:sym typeface="Century Gothic"/>
              </a:rPr>
              <a:t>What will be easier for partners and for citizens in the future?</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b="1" lang="en-GB" sz="1600">
                <a:solidFill>
                  <a:schemeClr val="dk1"/>
                </a:solidFill>
                <a:latin typeface="Century Gothic"/>
                <a:ea typeface="Century Gothic"/>
                <a:cs typeface="Century Gothic"/>
                <a:sym typeface="Century Gothic"/>
              </a:rPr>
              <a:t>What is the </a:t>
            </a:r>
            <a:r>
              <a:rPr b="1" lang="en-GB" sz="1600">
                <a:solidFill>
                  <a:schemeClr val="dk1"/>
                </a:solidFill>
                <a:latin typeface="Century Gothic"/>
                <a:ea typeface="Century Gothic"/>
                <a:cs typeface="Century Gothic"/>
                <a:sym typeface="Century Gothic"/>
              </a:rPr>
              <a:t>potential</a:t>
            </a:r>
            <a:r>
              <a:rPr b="1" lang="en-GB" sz="1600">
                <a:solidFill>
                  <a:schemeClr val="dk1"/>
                </a:solidFill>
                <a:latin typeface="Century Gothic"/>
                <a:ea typeface="Century Gothic"/>
                <a:cs typeface="Century Gothic"/>
                <a:sym typeface="Century Gothic"/>
              </a:rPr>
              <a:t> of what you’re offering?</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b="1" lang="en-GB" sz="1600">
                <a:solidFill>
                  <a:schemeClr val="dk1"/>
                </a:solidFill>
                <a:latin typeface="Century Gothic"/>
                <a:ea typeface="Century Gothic"/>
                <a:cs typeface="Century Gothic"/>
                <a:sym typeface="Century Gothic"/>
              </a:rPr>
              <a:t>What has been the impact of your work so far? </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b="1" lang="en-GB" sz="1600">
                <a:solidFill>
                  <a:schemeClr val="dk1"/>
                </a:solidFill>
                <a:latin typeface="Century Gothic"/>
                <a:ea typeface="Century Gothic"/>
                <a:cs typeface="Century Gothic"/>
                <a:sym typeface="Century Gothic"/>
              </a:rPr>
              <a:t>What is getting in the way? </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b="1" lang="en-GB" sz="1600">
                <a:solidFill>
                  <a:schemeClr val="dk1"/>
                </a:solidFill>
                <a:latin typeface="Century Gothic"/>
                <a:ea typeface="Century Gothic"/>
                <a:cs typeface="Century Gothic"/>
                <a:sym typeface="Century Gothic"/>
              </a:rPr>
              <a:t>What migh</a:t>
            </a:r>
            <a:r>
              <a:rPr b="1" lang="en-GB" sz="1600">
                <a:solidFill>
                  <a:schemeClr val="dk1"/>
                </a:solidFill>
                <a:latin typeface="Century Gothic"/>
                <a:ea typeface="Century Gothic"/>
                <a:cs typeface="Century Gothic"/>
                <a:sym typeface="Century Gothic"/>
              </a:rPr>
              <a:t>t you do differently?</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b="1" lang="en-GB" sz="1600">
                <a:solidFill>
                  <a:schemeClr val="dk1"/>
                </a:solidFill>
                <a:latin typeface="Century Gothic"/>
                <a:ea typeface="Century Gothic"/>
                <a:cs typeface="Century Gothic"/>
                <a:sym typeface="Century Gothic"/>
              </a:rPr>
              <a:t>Where might you go next?</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rPr b="1" lang="en-GB" sz="1600">
                <a:solidFill>
                  <a:schemeClr val="dk1"/>
                </a:solidFill>
                <a:latin typeface="Century Gothic"/>
                <a:ea typeface="Century Gothic"/>
                <a:cs typeface="Century Gothic"/>
                <a:sym typeface="Century Gothic"/>
              </a:rPr>
              <a:t>Be as specific as possible! </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b="1" sz="16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b="1" sz="1600">
              <a:solidFill>
                <a:schemeClr val="dk1"/>
              </a:solidFill>
              <a:latin typeface="Century Gothic"/>
              <a:ea typeface="Century Gothic"/>
              <a:cs typeface="Century Gothic"/>
              <a:sym typeface="Century Gothic"/>
            </a:endParaRPr>
          </a:p>
        </p:txBody>
      </p:sp>
      <p:sp>
        <p:nvSpPr>
          <p:cNvPr id="86" name="Google Shape;86;p17"/>
          <p:cNvSpPr/>
          <p:nvPr/>
        </p:nvSpPr>
        <p:spPr>
          <a:xfrm>
            <a:off x="6155175" y="979825"/>
            <a:ext cx="2942400" cy="1966500"/>
          </a:xfrm>
          <a:prstGeom prst="cloudCallout">
            <a:avLst>
              <a:gd fmla="val -20833" name="adj1"/>
              <a:gd fmla="val 62500" name="adj2"/>
            </a:avLst>
          </a:prstGeom>
          <a:solidFill>
            <a:schemeClr val="lt1"/>
          </a:solidFill>
          <a:ln cap="flat" cmpd="sng" w="9525">
            <a:solidFill>
              <a:schemeClr val="dk2"/>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7"/>
          <p:cNvSpPr txBox="1"/>
          <p:nvPr/>
        </p:nvSpPr>
        <p:spPr>
          <a:xfrm>
            <a:off x="6750975" y="1446463"/>
            <a:ext cx="1750800" cy="1600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a:latin typeface="Century Gothic"/>
                <a:ea typeface="Century Gothic"/>
                <a:cs typeface="Century Gothic"/>
                <a:sym typeface="Century Gothic"/>
              </a:rPr>
              <a:t>Do your partners understand the vision you are aiming for</a:t>
            </a:r>
            <a:r>
              <a:rPr lang="en-GB">
                <a:latin typeface="Century Gothic"/>
                <a:ea typeface="Century Gothic"/>
                <a:cs typeface="Century Gothic"/>
                <a:sym typeface="Century Gothic"/>
              </a:rPr>
              <a:t>?</a:t>
            </a:r>
            <a:endParaRPr>
              <a:latin typeface="Century Gothic"/>
              <a:ea typeface="Century Gothic"/>
              <a:cs typeface="Century Gothic"/>
              <a:sym typeface="Century Gothic"/>
            </a:endParaRPr>
          </a:p>
        </p:txBody>
      </p:sp>
      <p:sp>
        <p:nvSpPr>
          <p:cNvPr id="88" name="Google Shape;88;p17"/>
          <p:cNvSpPr/>
          <p:nvPr/>
        </p:nvSpPr>
        <p:spPr>
          <a:xfrm>
            <a:off x="357450" y="3420300"/>
            <a:ext cx="8429100" cy="3148800"/>
          </a:xfrm>
          <a:prstGeom prst="rect">
            <a:avLst/>
          </a:prstGeom>
          <a:solidFill>
            <a:schemeClr val="lt1"/>
          </a:solidFill>
          <a:ln cap="flat" cmpd="sng" w="28575">
            <a:solidFill>
              <a:schemeClr val="dk2"/>
            </a:solidFill>
            <a:prstDash val="dashDot"/>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i="1"/>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8"/>
          <p:cNvSpPr txBox="1"/>
          <p:nvPr/>
        </p:nvSpPr>
        <p:spPr>
          <a:xfrm>
            <a:off x="126275" y="159625"/>
            <a:ext cx="8971500" cy="1065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sz="3600">
                <a:solidFill>
                  <a:schemeClr val="dk1"/>
                </a:solidFill>
                <a:latin typeface="Permanent Marker"/>
                <a:ea typeface="Permanent Marker"/>
                <a:cs typeface="Permanent Marker"/>
                <a:sym typeface="Permanent Marker"/>
              </a:rPr>
              <a:t>How could you share this story?</a:t>
            </a:r>
            <a:endParaRPr b="1" sz="3600">
              <a:latin typeface="Permanent Marker"/>
              <a:ea typeface="Permanent Marker"/>
              <a:cs typeface="Permanent Marker"/>
              <a:sym typeface="Permanent Marker"/>
            </a:endParaRPr>
          </a:p>
        </p:txBody>
      </p:sp>
      <p:sp>
        <p:nvSpPr>
          <p:cNvPr id="94" name="Google Shape;94;p18"/>
          <p:cNvSpPr txBox="1"/>
          <p:nvPr/>
        </p:nvSpPr>
        <p:spPr>
          <a:xfrm flipH="1">
            <a:off x="3160025" y="1944825"/>
            <a:ext cx="2904000" cy="1065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i="1" lang="en-GB" sz="2400">
                <a:solidFill>
                  <a:schemeClr val="dk1"/>
                </a:solidFill>
                <a:highlight>
                  <a:schemeClr val="lt1"/>
                </a:highlight>
                <a:latin typeface="Century Gothic"/>
                <a:ea typeface="Century Gothic"/>
                <a:cs typeface="Century Gothic"/>
                <a:sym typeface="Century Gothic"/>
              </a:rPr>
              <a:t>Quotes </a:t>
            </a:r>
            <a:br>
              <a:rPr b="1" i="1" lang="en-GB" sz="2400">
                <a:solidFill>
                  <a:schemeClr val="dk1"/>
                </a:solidFill>
                <a:highlight>
                  <a:schemeClr val="lt1"/>
                </a:highlight>
                <a:latin typeface="Century Gothic"/>
                <a:ea typeface="Century Gothic"/>
                <a:cs typeface="Century Gothic"/>
                <a:sym typeface="Century Gothic"/>
              </a:rPr>
            </a:br>
            <a:r>
              <a:rPr b="1" i="1" lang="en-GB" sz="2400">
                <a:solidFill>
                  <a:schemeClr val="dk1"/>
                </a:solidFill>
                <a:highlight>
                  <a:schemeClr val="lt1"/>
                </a:highlight>
                <a:latin typeface="Century Gothic"/>
                <a:ea typeface="Century Gothic"/>
                <a:cs typeface="Century Gothic"/>
                <a:sym typeface="Century Gothic"/>
              </a:rPr>
              <a:t>from people involved</a:t>
            </a:r>
            <a:endParaRPr b="1" i="1" sz="2400">
              <a:highlight>
                <a:schemeClr val="lt1"/>
              </a:highlight>
              <a:latin typeface="Century Gothic"/>
              <a:ea typeface="Century Gothic"/>
              <a:cs typeface="Century Gothic"/>
              <a:sym typeface="Century Gothic"/>
            </a:endParaRPr>
          </a:p>
        </p:txBody>
      </p:sp>
      <p:sp>
        <p:nvSpPr>
          <p:cNvPr id="95" name="Google Shape;95;p18"/>
          <p:cNvSpPr txBox="1"/>
          <p:nvPr/>
        </p:nvSpPr>
        <p:spPr>
          <a:xfrm flipH="1">
            <a:off x="6064025" y="1748788"/>
            <a:ext cx="2904000" cy="55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i="1" lang="en-GB" sz="2400">
                <a:solidFill>
                  <a:schemeClr val="dk1"/>
                </a:solidFill>
                <a:highlight>
                  <a:schemeClr val="lt1"/>
                </a:highlight>
                <a:latin typeface="Century Gothic"/>
                <a:ea typeface="Century Gothic"/>
                <a:cs typeface="Century Gothic"/>
                <a:sym typeface="Century Gothic"/>
              </a:rPr>
              <a:t>Photos</a:t>
            </a:r>
            <a:endParaRPr b="1" i="1" sz="2400">
              <a:highlight>
                <a:schemeClr val="lt1"/>
              </a:highlight>
              <a:latin typeface="Century Gothic"/>
              <a:ea typeface="Century Gothic"/>
              <a:cs typeface="Century Gothic"/>
              <a:sym typeface="Century Gothic"/>
            </a:endParaRPr>
          </a:p>
        </p:txBody>
      </p:sp>
      <p:sp>
        <p:nvSpPr>
          <p:cNvPr id="96" name="Google Shape;96;p18"/>
          <p:cNvSpPr txBox="1"/>
          <p:nvPr/>
        </p:nvSpPr>
        <p:spPr>
          <a:xfrm flipH="1">
            <a:off x="757075" y="2408300"/>
            <a:ext cx="2904000" cy="55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i="1" lang="en-GB" sz="2400">
                <a:highlight>
                  <a:schemeClr val="lt1"/>
                </a:highlight>
                <a:latin typeface="Century Gothic"/>
                <a:ea typeface="Century Gothic"/>
                <a:cs typeface="Century Gothic"/>
                <a:sym typeface="Century Gothic"/>
              </a:rPr>
              <a:t>Videos</a:t>
            </a:r>
            <a:endParaRPr b="1" i="1" sz="2400">
              <a:highlight>
                <a:schemeClr val="lt1"/>
              </a:highlight>
              <a:latin typeface="Century Gothic"/>
              <a:ea typeface="Century Gothic"/>
              <a:cs typeface="Century Gothic"/>
              <a:sym typeface="Century Gothic"/>
            </a:endParaRPr>
          </a:p>
        </p:txBody>
      </p:sp>
      <p:sp>
        <p:nvSpPr>
          <p:cNvPr id="97" name="Google Shape;97;p18"/>
          <p:cNvSpPr txBox="1"/>
          <p:nvPr/>
        </p:nvSpPr>
        <p:spPr>
          <a:xfrm flipH="1">
            <a:off x="537408" y="1081325"/>
            <a:ext cx="8074200" cy="55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sz="1800">
                <a:solidFill>
                  <a:schemeClr val="dk1"/>
                </a:solidFill>
                <a:latin typeface="Century Gothic"/>
                <a:ea typeface="Century Gothic"/>
                <a:cs typeface="Century Gothic"/>
                <a:sym typeface="Century Gothic"/>
              </a:rPr>
              <a:t>What materials bring your story to life?</a:t>
            </a:r>
            <a:endParaRPr b="1" sz="1800">
              <a:latin typeface="Century Gothic"/>
              <a:ea typeface="Century Gothic"/>
              <a:cs typeface="Century Gothic"/>
              <a:sym typeface="Century Gothic"/>
            </a:endParaRPr>
          </a:p>
        </p:txBody>
      </p:sp>
      <p:sp>
        <p:nvSpPr>
          <p:cNvPr id="98" name="Google Shape;98;p18"/>
          <p:cNvSpPr txBox="1"/>
          <p:nvPr/>
        </p:nvSpPr>
        <p:spPr>
          <a:xfrm flipH="1">
            <a:off x="537408" y="4273800"/>
            <a:ext cx="8074200" cy="555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sz="1800">
                <a:solidFill>
                  <a:schemeClr val="dk1"/>
                </a:solidFill>
                <a:latin typeface="Century Gothic"/>
                <a:ea typeface="Century Gothic"/>
                <a:cs typeface="Century Gothic"/>
                <a:sym typeface="Century Gothic"/>
              </a:rPr>
              <a:t>How would you like to share the story?</a:t>
            </a:r>
            <a:endParaRPr b="1" sz="1800">
              <a:solidFill>
                <a:schemeClr val="dk1"/>
              </a:solidFill>
              <a:latin typeface="Century Gothic"/>
              <a:ea typeface="Century Gothic"/>
              <a:cs typeface="Century Gothic"/>
              <a:sym typeface="Century Gothic"/>
            </a:endParaRPr>
          </a:p>
          <a:p>
            <a:pPr indent="0" lvl="0" marL="0" rtl="0" algn="ctr">
              <a:spcBef>
                <a:spcPts val="0"/>
              </a:spcBef>
              <a:spcAft>
                <a:spcPts val="0"/>
              </a:spcAft>
              <a:buNone/>
            </a:pPr>
            <a:r>
              <a:t/>
            </a:r>
            <a:endParaRPr b="1" sz="1800">
              <a:solidFill>
                <a:schemeClr val="dk1"/>
              </a:solidFill>
              <a:latin typeface="Century Gothic"/>
              <a:ea typeface="Century Gothic"/>
              <a:cs typeface="Century Gothic"/>
              <a:sym typeface="Century Gothic"/>
            </a:endParaRPr>
          </a:p>
          <a:p>
            <a:pPr indent="0" lvl="0" marL="0" rtl="0" algn="ctr">
              <a:spcBef>
                <a:spcPts val="0"/>
              </a:spcBef>
              <a:spcAft>
                <a:spcPts val="0"/>
              </a:spcAft>
              <a:buNone/>
            </a:pPr>
            <a:r>
              <a:rPr b="1" lang="en-GB">
                <a:solidFill>
                  <a:schemeClr val="dk1"/>
                </a:solidFill>
                <a:latin typeface="Century Gothic"/>
                <a:ea typeface="Century Gothic"/>
                <a:cs typeface="Century Gothic"/>
                <a:sym typeface="Century Gothic"/>
              </a:rPr>
              <a:t>For example...</a:t>
            </a:r>
            <a:endParaRPr b="1">
              <a:solidFill>
                <a:schemeClr val="dk1"/>
              </a:solidFill>
              <a:latin typeface="Century Gothic"/>
              <a:ea typeface="Century Gothic"/>
              <a:cs typeface="Century Gothic"/>
              <a:sym typeface="Century Gothic"/>
            </a:endParaRPr>
          </a:p>
        </p:txBody>
      </p:sp>
      <p:sp>
        <p:nvSpPr>
          <p:cNvPr id="99" name="Google Shape;99;p18"/>
          <p:cNvSpPr txBox="1"/>
          <p:nvPr/>
        </p:nvSpPr>
        <p:spPr>
          <a:xfrm flipH="1">
            <a:off x="464600" y="3364613"/>
            <a:ext cx="2904000" cy="55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i="1" lang="en-GB" sz="2400">
                <a:solidFill>
                  <a:schemeClr val="dk1"/>
                </a:solidFill>
                <a:highlight>
                  <a:schemeClr val="lt1"/>
                </a:highlight>
                <a:latin typeface="Century Gothic"/>
                <a:ea typeface="Century Gothic"/>
                <a:cs typeface="Century Gothic"/>
                <a:sym typeface="Century Gothic"/>
              </a:rPr>
              <a:t>Write up</a:t>
            </a:r>
            <a:endParaRPr b="1" i="1" sz="2400">
              <a:highlight>
                <a:schemeClr val="lt1"/>
              </a:highlight>
              <a:latin typeface="Century Gothic"/>
              <a:ea typeface="Century Gothic"/>
              <a:cs typeface="Century Gothic"/>
              <a:sym typeface="Century Gothic"/>
            </a:endParaRPr>
          </a:p>
        </p:txBody>
      </p:sp>
      <p:sp>
        <p:nvSpPr>
          <p:cNvPr id="100" name="Google Shape;100;p18"/>
          <p:cNvSpPr txBox="1"/>
          <p:nvPr/>
        </p:nvSpPr>
        <p:spPr>
          <a:xfrm flipH="1">
            <a:off x="5766850" y="3332388"/>
            <a:ext cx="2904000" cy="55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i="1" lang="en-GB" sz="2400">
                <a:solidFill>
                  <a:schemeClr val="dk1"/>
                </a:solidFill>
                <a:highlight>
                  <a:schemeClr val="lt1"/>
                </a:highlight>
                <a:latin typeface="Century Gothic"/>
                <a:ea typeface="Century Gothic"/>
                <a:cs typeface="Century Gothic"/>
                <a:sym typeface="Century Gothic"/>
              </a:rPr>
              <a:t>What </a:t>
            </a:r>
            <a:r>
              <a:rPr b="1" i="1" lang="en-GB" sz="2400">
                <a:solidFill>
                  <a:schemeClr val="dk1"/>
                </a:solidFill>
                <a:highlight>
                  <a:schemeClr val="lt1"/>
                </a:highlight>
                <a:latin typeface="Century Gothic"/>
                <a:ea typeface="Century Gothic"/>
                <a:cs typeface="Century Gothic"/>
                <a:sym typeface="Century Gothic"/>
              </a:rPr>
              <a:t>else</a:t>
            </a:r>
            <a:r>
              <a:rPr b="1" i="1" lang="en-GB" sz="2400">
                <a:solidFill>
                  <a:schemeClr val="dk1"/>
                </a:solidFill>
                <a:highlight>
                  <a:schemeClr val="lt1"/>
                </a:highlight>
                <a:latin typeface="Century Gothic"/>
                <a:ea typeface="Century Gothic"/>
                <a:cs typeface="Century Gothic"/>
                <a:sym typeface="Century Gothic"/>
              </a:rPr>
              <a:t>..?</a:t>
            </a:r>
            <a:endParaRPr b="1" i="1" sz="2400">
              <a:highlight>
                <a:schemeClr val="lt1"/>
              </a:highlight>
              <a:latin typeface="Century Gothic"/>
              <a:ea typeface="Century Gothic"/>
              <a:cs typeface="Century Gothic"/>
              <a:sym typeface="Century Gothic"/>
            </a:endParaRPr>
          </a:p>
        </p:txBody>
      </p:sp>
      <p:cxnSp>
        <p:nvCxnSpPr>
          <p:cNvPr id="101" name="Google Shape;101;p18"/>
          <p:cNvCxnSpPr/>
          <p:nvPr/>
        </p:nvCxnSpPr>
        <p:spPr>
          <a:xfrm>
            <a:off x="1110975" y="4070375"/>
            <a:ext cx="7293600" cy="0"/>
          </a:xfrm>
          <a:prstGeom prst="straightConnector1">
            <a:avLst/>
          </a:prstGeom>
          <a:noFill/>
          <a:ln cap="flat" cmpd="sng" w="9525">
            <a:solidFill>
              <a:schemeClr val="dk2"/>
            </a:solidFill>
            <a:prstDash val="solid"/>
            <a:round/>
            <a:headEnd len="med" w="med" type="none"/>
            <a:tailEnd len="med" w="med" type="none"/>
          </a:ln>
        </p:spPr>
      </p:cxnSp>
      <p:sp>
        <p:nvSpPr>
          <p:cNvPr id="102" name="Google Shape;102;p18"/>
          <p:cNvSpPr txBox="1"/>
          <p:nvPr/>
        </p:nvSpPr>
        <p:spPr>
          <a:xfrm flipH="1">
            <a:off x="1292359" y="5295850"/>
            <a:ext cx="3349500" cy="555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Font typeface="Century Gothic"/>
              <a:buChar char="●"/>
            </a:pPr>
            <a:r>
              <a:rPr b="1" lang="en-GB">
                <a:solidFill>
                  <a:schemeClr val="dk1"/>
                </a:solidFill>
                <a:latin typeface="Century Gothic"/>
                <a:ea typeface="Century Gothic"/>
                <a:cs typeface="Century Gothic"/>
                <a:sym typeface="Century Gothic"/>
              </a:rPr>
              <a:t>Make a video talking about it</a:t>
            </a:r>
            <a:endParaRPr b="1">
              <a:solidFill>
                <a:schemeClr val="dk1"/>
              </a:solidFill>
              <a:latin typeface="Century Gothic"/>
              <a:ea typeface="Century Gothic"/>
              <a:cs typeface="Century Gothic"/>
              <a:sym typeface="Century Gothic"/>
            </a:endParaRPr>
          </a:p>
          <a:p>
            <a:pPr indent="-317500" lvl="0" marL="457200" rtl="0" algn="l">
              <a:spcBef>
                <a:spcPts val="0"/>
              </a:spcBef>
              <a:spcAft>
                <a:spcPts val="0"/>
              </a:spcAft>
              <a:buClr>
                <a:schemeClr val="dk1"/>
              </a:buClr>
              <a:buSzPts val="1400"/>
              <a:buFont typeface="Century Gothic"/>
              <a:buChar char="●"/>
            </a:pPr>
            <a:r>
              <a:rPr b="1" lang="en-GB">
                <a:solidFill>
                  <a:schemeClr val="dk1"/>
                </a:solidFill>
                <a:latin typeface="Century Gothic"/>
                <a:ea typeface="Century Gothic"/>
                <a:cs typeface="Century Gothic"/>
                <a:sym typeface="Century Gothic"/>
              </a:rPr>
              <a:t>Make a presentation</a:t>
            </a:r>
            <a:endParaRPr b="1">
              <a:solidFill>
                <a:schemeClr val="dk1"/>
              </a:solidFill>
              <a:latin typeface="Century Gothic"/>
              <a:ea typeface="Century Gothic"/>
              <a:cs typeface="Century Gothic"/>
              <a:sym typeface="Century Gothic"/>
            </a:endParaRPr>
          </a:p>
          <a:p>
            <a:pPr indent="-317500" lvl="0" marL="457200" rtl="0" algn="l">
              <a:spcBef>
                <a:spcPts val="0"/>
              </a:spcBef>
              <a:spcAft>
                <a:spcPts val="0"/>
              </a:spcAft>
              <a:buClr>
                <a:schemeClr val="dk1"/>
              </a:buClr>
              <a:buSzPts val="1400"/>
              <a:buFont typeface="Century Gothic"/>
              <a:buChar char="●"/>
            </a:pPr>
            <a:r>
              <a:rPr b="1" lang="en-GB">
                <a:solidFill>
                  <a:schemeClr val="dk1"/>
                </a:solidFill>
                <a:latin typeface="Century Gothic"/>
                <a:ea typeface="Century Gothic"/>
                <a:cs typeface="Century Gothic"/>
                <a:sym typeface="Century Gothic"/>
              </a:rPr>
              <a:t>Write a case study</a:t>
            </a:r>
            <a:endParaRPr b="1">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b="1">
              <a:solidFill>
                <a:schemeClr val="dk1"/>
              </a:solidFill>
              <a:latin typeface="Century Gothic"/>
              <a:ea typeface="Century Gothic"/>
              <a:cs typeface="Century Gothic"/>
              <a:sym typeface="Century Gothic"/>
            </a:endParaRPr>
          </a:p>
        </p:txBody>
      </p:sp>
      <p:sp>
        <p:nvSpPr>
          <p:cNvPr id="103" name="Google Shape;103;p18"/>
          <p:cNvSpPr txBox="1"/>
          <p:nvPr/>
        </p:nvSpPr>
        <p:spPr>
          <a:xfrm flipH="1">
            <a:off x="4783050" y="5262275"/>
            <a:ext cx="2968500" cy="15174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Font typeface="Century Gothic"/>
              <a:buChar char="●"/>
            </a:pPr>
            <a:r>
              <a:rPr b="1" lang="en-GB">
                <a:solidFill>
                  <a:schemeClr val="dk1"/>
                </a:solidFill>
                <a:latin typeface="Century Gothic"/>
                <a:ea typeface="Century Gothic"/>
                <a:cs typeface="Century Gothic"/>
                <a:sym typeface="Century Gothic"/>
              </a:rPr>
              <a:t>Post on Facebook</a:t>
            </a:r>
            <a:endParaRPr b="1">
              <a:solidFill>
                <a:schemeClr val="dk1"/>
              </a:solidFill>
              <a:latin typeface="Century Gothic"/>
              <a:ea typeface="Century Gothic"/>
              <a:cs typeface="Century Gothic"/>
              <a:sym typeface="Century Gothic"/>
            </a:endParaRPr>
          </a:p>
          <a:p>
            <a:pPr indent="-317500" lvl="0" marL="457200" rtl="0" algn="l">
              <a:spcBef>
                <a:spcPts val="0"/>
              </a:spcBef>
              <a:spcAft>
                <a:spcPts val="0"/>
              </a:spcAft>
              <a:buClr>
                <a:schemeClr val="dk1"/>
              </a:buClr>
              <a:buSzPts val="1400"/>
              <a:buFont typeface="Century Gothic"/>
              <a:buChar char="●"/>
            </a:pPr>
            <a:r>
              <a:rPr b="1" lang="en-GB">
                <a:solidFill>
                  <a:schemeClr val="dk1"/>
                </a:solidFill>
                <a:latin typeface="Century Gothic"/>
                <a:ea typeface="Century Gothic"/>
                <a:cs typeface="Century Gothic"/>
                <a:sym typeface="Century Gothic"/>
              </a:rPr>
              <a:t>Tell your friends</a:t>
            </a:r>
            <a:endParaRPr b="1">
              <a:solidFill>
                <a:schemeClr val="dk1"/>
              </a:solidFill>
              <a:latin typeface="Century Gothic"/>
              <a:ea typeface="Century Gothic"/>
              <a:cs typeface="Century Gothic"/>
              <a:sym typeface="Century Gothic"/>
            </a:endParaRPr>
          </a:p>
          <a:p>
            <a:pPr indent="-317500" lvl="0" marL="457200" rtl="0" algn="l">
              <a:spcBef>
                <a:spcPts val="0"/>
              </a:spcBef>
              <a:spcAft>
                <a:spcPts val="0"/>
              </a:spcAft>
              <a:buClr>
                <a:schemeClr val="dk1"/>
              </a:buClr>
              <a:buSzPts val="1400"/>
              <a:buFont typeface="Century Gothic"/>
              <a:buChar char="●"/>
            </a:pPr>
            <a:r>
              <a:rPr b="1" lang="en-GB">
                <a:solidFill>
                  <a:schemeClr val="dk1"/>
                </a:solidFill>
                <a:latin typeface="Century Gothic"/>
                <a:ea typeface="Century Gothic"/>
                <a:cs typeface="Century Gothic"/>
                <a:sym typeface="Century Gothic"/>
              </a:rPr>
              <a:t>Do a voice recording</a:t>
            </a:r>
            <a:endParaRPr b="1">
              <a:solidFill>
                <a:schemeClr val="dk1"/>
              </a:solidFill>
              <a:latin typeface="Century Gothic"/>
              <a:ea typeface="Century Gothic"/>
              <a:cs typeface="Century Gothic"/>
              <a:sym typeface="Century Gothic"/>
            </a:endParaRPr>
          </a:p>
          <a:p>
            <a:pPr indent="-317500" lvl="0" marL="457200" rtl="0" algn="l">
              <a:spcBef>
                <a:spcPts val="0"/>
              </a:spcBef>
              <a:spcAft>
                <a:spcPts val="0"/>
              </a:spcAft>
              <a:buClr>
                <a:schemeClr val="dk1"/>
              </a:buClr>
              <a:buSzPts val="1400"/>
              <a:buFont typeface="Century Gothic"/>
              <a:buChar char="●"/>
            </a:pPr>
            <a:r>
              <a:rPr b="1" lang="en-GB">
                <a:solidFill>
                  <a:schemeClr val="dk1"/>
                </a:solidFill>
                <a:latin typeface="Century Gothic"/>
                <a:ea typeface="Century Gothic"/>
                <a:cs typeface="Century Gothic"/>
                <a:sym typeface="Century Gothic"/>
              </a:rPr>
              <a:t>Do an interpretive dance</a:t>
            </a:r>
            <a:endParaRPr b="1">
              <a:solidFill>
                <a:schemeClr val="dk1"/>
              </a:solidFill>
              <a:latin typeface="Century Gothic"/>
              <a:ea typeface="Century Gothic"/>
              <a:cs typeface="Century Gothic"/>
              <a:sym typeface="Century Gothic"/>
            </a:endParaRPr>
          </a:p>
        </p:txBody>
      </p:sp>
      <p:sp>
        <p:nvSpPr>
          <p:cNvPr id="104" name="Google Shape;104;p18"/>
          <p:cNvSpPr txBox="1"/>
          <p:nvPr/>
        </p:nvSpPr>
        <p:spPr>
          <a:xfrm flipH="1">
            <a:off x="479900" y="1636613"/>
            <a:ext cx="2904000" cy="55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i="1" lang="en-GB" sz="2400">
                <a:solidFill>
                  <a:schemeClr val="dk1"/>
                </a:solidFill>
                <a:highlight>
                  <a:schemeClr val="lt1"/>
                </a:highlight>
                <a:latin typeface="Century Gothic"/>
                <a:ea typeface="Century Gothic"/>
                <a:cs typeface="Century Gothic"/>
                <a:sym typeface="Century Gothic"/>
              </a:rPr>
              <a:t>Statistics</a:t>
            </a:r>
            <a:endParaRPr b="1" i="1" sz="2400">
              <a:highlight>
                <a:schemeClr val="lt1"/>
              </a:highlight>
              <a:latin typeface="Century Gothic"/>
              <a:ea typeface="Century Gothic"/>
              <a:cs typeface="Century Gothic"/>
              <a:sym typeface="Century Gothic"/>
            </a:endParaRPr>
          </a:p>
        </p:txBody>
      </p:sp>
      <p:sp>
        <p:nvSpPr>
          <p:cNvPr id="105" name="Google Shape;105;p18"/>
          <p:cNvSpPr txBox="1"/>
          <p:nvPr/>
        </p:nvSpPr>
        <p:spPr>
          <a:xfrm flipH="1">
            <a:off x="5395475" y="2475575"/>
            <a:ext cx="2904000" cy="55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i="1" lang="en-GB" sz="2400">
                <a:solidFill>
                  <a:schemeClr val="dk1"/>
                </a:solidFill>
                <a:highlight>
                  <a:schemeClr val="lt1"/>
                </a:highlight>
                <a:latin typeface="Century Gothic"/>
                <a:ea typeface="Century Gothic"/>
                <a:cs typeface="Century Gothic"/>
                <a:sym typeface="Century Gothic"/>
              </a:rPr>
              <a:t>Personas</a:t>
            </a:r>
            <a:endParaRPr b="1" i="1" sz="2400">
              <a:highlight>
                <a:schemeClr val="lt1"/>
              </a:highlight>
              <a:latin typeface="Century Gothic"/>
              <a:ea typeface="Century Gothic"/>
              <a:cs typeface="Century Gothic"/>
              <a:sym typeface="Century Gothic"/>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